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91" r:id="rId2"/>
    <p:sldId id="525" r:id="rId3"/>
    <p:sldId id="524" r:id="rId4"/>
    <p:sldId id="526" r:id="rId5"/>
    <p:sldId id="527" r:id="rId6"/>
    <p:sldId id="528" r:id="rId7"/>
    <p:sldId id="529" r:id="rId8"/>
    <p:sldId id="530" r:id="rId9"/>
    <p:sldId id="531" r:id="rId10"/>
    <p:sldId id="532" r:id="rId11"/>
    <p:sldId id="533" r:id="rId12"/>
    <p:sldId id="534" r:id="rId13"/>
    <p:sldId id="535" r:id="rId14"/>
    <p:sldId id="514" r:id="rId15"/>
    <p:sldId id="515" r:id="rId16"/>
    <p:sldId id="516" r:id="rId17"/>
    <p:sldId id="517" r:id="rId18"/>
    <p:sldId id="536" r:id="rId19"/>
    <p:sldId id="537" r:id="rId20"/>
    <p:sldId id="518" r:id="rId21"/>
    <p:sldId id="519" r:id="rId22"/>
    <p:sldId id="520" r:id="rId23"/>
    <p:sldId id="521" r:id="rId24"/>
    <p:sldId id="538" r:id="rId25"/>
    <p:sldId id="522" r:id="rId26"/>
    <p:sldId id="511" r:id="rId27"/>
    <p:sldId id="523" r:id="rId28"/>
    <p:sldId id="317" r:id="rId29"/>
    <p:sldId id="492"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AE05"/>
    <a:srgbClr val="FBFBFB"/>
    <a:srgbClr val="FFFFFF"/>
    <a:srgbClr val="666666"/>
    <a:srgbClr val="00A300"/>
    <a:srgbClr val="CCCCCC"/>
    <a:srgbClr val="EAEAEA"/>
    <a:srgbClr val="A3A3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99" autoAdjust="0"/>
    <p:restoredTop sz="94660"/>
  </p:normalViewPr>
  <p:slideViewPr>
    <p:cSldViewPr snapToGrid="0">
      <p:cViewPr varScale="1">
        <p:scale>
          <a:sx n="62" d="100"/>
          <a:sy n="62" d="100"/>
        </p:scale>
        <p:origin x="692" y="28"/>
      </p:cViewPr>
      <p:guideLst>
        <p:guide orient="horz" pos="2160"/>
        <p:guide pos="3840"/>
        <p:guide orient="horz" pos="226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E0F20C-6EEE-4ED1-B1A0-E6B11E78488E}" type="datetimeFigureOut">
              <a:rPr lang="de-AT" smtClean="0"/>
              <a:t>11.11.2020</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F0DD3F-6767-4640-A0AC-DE1D43FE7AC4}" type="slidenum">
              <a:rPr lang="de-AT" smtClean="0"/>
              <a:t>‹#›</a:t>
            </a:fld>
            <a:endParaRPr lang="de-AT"/>
          </a:p>
        </p:txBody>
      </p:sp>
    </p:spTree>
    <p:extLst>
      <p:ext uri="{BB962C8B-B14F-4D97-AF65-F5344CB8AC3E}">
        <p14:creationId xmlns:p14="http://schemas.microsoft.com/office/powerpoint/2010/main" val="90110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1600" y="749300"/>
            <a:ext cx="6661150" cy="3748088"/>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a:t>
            </a:fld>
            <a:endParaRPr lang="de-AT" dirty="0"/>
          </a:p>
        </p:txBody>
      </p:sp>
    </p:spTree>
    <p:extLst>
      <p:ext uri="{BB962C8B-B14F-4D97-AF65-F5344CB8AC3E}">
        <p14:creationId xmlns:p14="http://schemas.microsoft.com/office/powerpoint/2010/main" val="4232522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12</a:t>
            </a:fld>
            <a:endParaRPr lang="de-AT"/>
          </a:p>
        </p:txBody>
      </p:sp>
    </p:spTree>
    <p:extLst>
      <p:ext uri="{BB962C8B-B14F-4D97-AF65-F5344CB8AC3E}">
        <p14:creationId xmlns:p14="http://schemas.microsoft.com/office/powerpoint/2010/main" val="828136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13</a:t>
            </a:fld>
            <a:endParaRPr lang="de-AT"/>
          </a:p>
        </p:txBody>
      </p:sp>
    </p:spTree>
    <p:extLst>
      <p:ext uri="{BB962C8B-B14F-4D97-AF65-F5344CB8AC3E}">
        <p14:creationId xmlns:p14="http://schemas.microsoft.com/office/powerpoint/2010/main" val="1680733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14</a:t>
            </a:fld>
            <a:endParaRPr lang="de-AT"/>
          </a:p>
        </p:txBody>
      </p:sp>
    </p:spTree>
    <p:extLst>
      <p:ext uri="{BB962C8B-B14F-4D97-AF65-F5344CB8AC3E}">
        <p14:creationId xmlns:p14="http://schemas.microsoft.com/office/powerpoint/2010/main" val="3930722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15</a:t>
            </a:fld>
            <a:endParaRPr lang="de-AT"/>
          </a:p>
        </p:txBody>
      </p:sp>
    </p:spTree>
    <p:extLst>
      <p:ext uri="{BB962C8B-B14F-4D97-AF65-F5344CB8AC3E}">
        <p14:creationId xmlns:p14="http://schemas.microsoft.com/office/powerpoint/2010/main" val="3879692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17</a:t>
            </a:fld>
            <a:endParaRPr lang="de-AT"/>
          </a:p>
        </p:txBody>
      </p:sp>
    </p:spTree>
    <p:extLst>
      <p:ext uri="{BB962C8B-B14F-4D97-AF65-F5344CB8AC3E}">
        <p14:creationId xmlns:p14="http://schemas.microsoft.com/office/powerpoint/2010/main" val="1093072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20</a:t>
            </a:fld>
            <a:endParaRPr lang="de-AT"/>
          </a:p>
        </p:txBody>
      </p:sp>
    </p:spTree>
    <p:extLst>
      <p:ext uri="{BB962C8B-B14F-4D97-AF65-F5344CB8AC3E}">
        <p14:creationId xmlns:p14="http://schemas.microsoft.com/office/powerpoint/2010/main" val="3365549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25</a:t>
            </a:fld>
            <a:endParaRPr lang="de-AT"/>
          </a:p>
        </p:txBody>
      </p:sp>
    </p:spTree>
    <p:extLst>
      <p:ext uri="{BB962C8B-B14F-4D97-AF65-F5344CB8AC3E}">
        <p14:creationId xmlns:p14="http://schemas.microsoft.com/office/powerpoint/2010/main" val="784395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03F0DD3F-6767-4640-A0AC-DE1D43FE7AC4}" type="slidenum">
              <a:rPr lang="de-AT" smtClean="0"/>
              <a:t>26</a:t>
            </a:fld>
            <a:endParaRPr lang="de-AT"/>
          </a:p>
        </p:txBody>
      </p:sp>
    </p:spTree>
    <p:extLst>
      <p:ext uri="{BB962C8B-B14F-4D97-AF65-F5344CB8AC3E}">
        <p14:creationId xmlns:p14="http://schemas.microsoft.com/office/powerpoint/2010/main" val="1495880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27</a:t>
            </a:fld>
            <a:endParaRPr lang="de-AT"/>
          </a:p>
        </p:txBody>
      </p:sp>
    </p:spTree>
    <p:extLst>
      <p:ext uri="{BB962C8B-B14F-4D97-AF65-F5344CB8AC3E}">
        <p14:creationId xmlns:p14="http://schemas.microsoft.com/office/powerpoint/2010/main" val="1420528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AT" dirty="0" err="1"/>
              <a:t>schrift</a:t>
            </a:r>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28</a:t>
            </a:fld>
            <a:endParaRPr lang="de-AT"/>
          </a:p>
        </p:txBody>
      </p:sp>
    </p:spTree>
    <p:extLst>
      <p:ext uri="{BB962C8B-B14F-4D97-AF65-F5344CB8AC3E}">
        <p14:creationId xmlns:p14="http://schemas.microsoft.com/office/powerpoint/2010/main" val="1353061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4</a:t>
            </a:fld>
            <a:endParaRPr lang="de-AT"/>
          </a:p>
        </p:txBody>
      </p:sp>
    </p:spTree>
    <p:extLst>
      <p:ext uri="{BB962C8B-B14F-4D97-AF65-F5344CB8AC3E}">
        <p14:creationId xmlns:p14="http://schemas.microsoft.com/office/powerpoint/2010/main" val="22046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5</a:t>
            </a:fld>
            <a:endParaRPr lang="de-AT"/>
          </a:p>
        </p:txBody>
      </p:sp>
    </p:spTree>
    <p:extLst>
      <p:ext uri="{BB962C8B-B14F-4D97-AF65-F5344CB8AC3E}">
        <p14:creationId xmlns:p14="http://schemas.microsoft.com/office/powerpoint/2010/main" val="1646048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6</a:t>
            </a:fld>
            <a:endParaRPr lang="de-AT"/>
          </a:p>
        </p:txBody>
      </p:sp>
    </p:spTree>
    <p:extLst>
      <p:ext uri="{BB962C8B-B14F-4D97-AF65-F5344CB8AC3E}">
        <p14:creationId xmlns:p14="http://schemas.microsoft.com/office/powerpoint/2010/main" val="1846808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7</a:t>
            </a:fld>
            <a:endParaRPr lang="de-AT"/>
          </a:p>
        </p:txBody>
      </p:sp>
    </p:spTree>
    <p:extLst>
      <p:ext uri="{BB962C8B-B14F-4D97-AF65-F5344CB8AC3E}">
        <p14:creationId xmlns:p14="http://schemas.microsoft.com/office/powerpoint/2010/main" val="2299744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8</a:t>
            </a:fld>
            <a:endParaRPr lang="de-AT"/>
          </a:p>
        </p:txBody>
      </p:sp>
    </p:spTree>
    <p:extLst>
      <p:ext uri="{BB962C8B-B14F-4D97-AF65-F5344CB8AC3E}">
        <p14:creationId xmlns:p14="http://schemas.microsoft.com/office/powerpoint/2010/main" val="3299571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9</a:t>
            </a:fld>
            <a:endParaRPr lang="de-AT"/>
          </a:p>
        </p:txBody>
      </p:sp>
    </p:spTree>
    <p:extLst>
      <p:ext uri="{BB962C8B-B14F-4D97-AF65-F5344CB8AC3E}">
        <p14:creationId xmlns:p14="http://schemas.microsoft.com/office/powerpoint/2010/main" val="202395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10</a:t>
            </a:fld>
            <a:endParaRPr lang="de-AT"/>
          </a:p>
        </p:txBody>
      </p:sp>
    </p:spTree>
    <p:extLst>
      <p:ext uri="{BB962C8B-B14F-4D97-AF65-F5344CB8AC3E}">
        <p14:creationId xmlns:p14="http://schemas.microsoft.com/office/powerpoint/2010/main" val="2233935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D3C6ED1D-668F-4B95-8999-744A0F4F1729}" type="slidenum">
              <a:rPr lang="de-AT" smtClean="0"/>
              <a:t>11</a:t>
            </a:fld>
            <a:endParaRPr lang="de-AT"/>
          </a:p>
        </p:txBody>
      </p:sp>
    </p:spTree>
    <p:extLst>
      <p:ext uri="{BB962C8B-B14F-4D97-AF65-F5344CB8AC3E}">
        <p14:creationId xmlns:p14="http://schemas.microsoft.com/office/powerpoint/2010/main" val="2375009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endParaRPr lang="de-AT"/>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44386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715941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endParaRPr lang="de-AT"/>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4132184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4165600" y="6467208"/>
            <a:ext cx="3860800" cy="365125"/>
          </a:xfrm>
          <a:prstGeom prst="rect">
            <a:avLst/>
          </a:prstGeom>
        </p:spPr>
        <p:txBody>
          <a:bodyPr vert="horz" lIns="91440" tIns="45720" rIns="91440" bIns="45720" rtlCol="0" anchor="ctr"/>
          <a:lstStyle>
            <a:lvl1pPr algn="ctr">
              <a:defRPr lang="en-US" sz="1067" dirty="0">
                <a:solidFill>
                  <a:schemeClr val="bg1">
                    <a:lumMod val="50000"/>
                  </a:schemeClr>
                </a:solidFill>
              </a:defRPr>
            </a:lvl1pPr>
          </a:lstStyle>
          <a:p>
            <a:r>
              <a:rPr>
                <a:solidFill>
                  <a:srgbClr val="FFFFFF">
                    <a:lumMod val="50000"/>
                  </a:srgbClr>
                </a:solidFill>
              </a:rPr>
              <a:t>DOCUSIGN CONFIDENTIAL</a:t>
            </a:r>
          </a:p>
        </p:txBody>
      </p:sp>
      <p:sp>
        <p:nvSpPr>
          <p:cNvPr id="7" name="Slide Number Placeholder 5"/>
          <p:cNvSpPr>
            <a:spLocks noGrp="1"/>
          </p:cNvSpPr>
          <p:nvPr>
            <p:ph type="sldNum" sz="quarter" idx="4"/>
          </p:nvPr>
        </p:nvSpPr>
        <p:spPr>
          <a:xfrm>
            <a:off x="11280680" y="6467208"/>
            <a:ext cx="606521" cy="365125"/>
          </a:xfrm>
          <a:prstGeom prst="rect">
            <a:avLst/>
          </a:prstGeom>
        </p:spPr>
        <p:txBody>
          <a:bodyPr vert="horz" lIns="91440" tIns="45720" rIns="0" bIns="45720" rtlCol="0" anchor="ctr"/>
          <a:lstStyle>
            <a:lvl1pPr algn="r">
              <a:defRPr lang="en-US" sz="1067" smtClean="0">
                <a:solidFill>
                  <a:schemeClr val="bg1">
                    <a:lumMod val="50000"/>
                  </a:schemeClr>
                </a:solidFill>
              </a:defRPr>
            </a:lvl1pPr>
          </a:lstStyle>
          <a:p>
            <a:fld id="{9EDF1969-CA96-9B4E-8473-83ECBB607F4B}" type="slidenum">
              <a:rPr>
                <a:solidFill>
                  <a:srgbClr val="FFFFFF">
                    <a:lumMod val="50000"/>
                  </a:srgbClr>
                </a:solidFill>
              </a:rPr>
              <a:pPr/>
              <a:t>‹#›</a:t>
            </a:fld>
            <a:endParaRPr dirty="0">
              <a:solidFill>
                <a:srgbClr val="FFFFFF">
                  <a:lumMod val="50000"/>
                </a:srgbClr>
              </a:solidFill>
            </a:endParaRPr>
          </a:p>
        </p:txBody>
      </p:sp>
    </p:spTree>
    <p:extLst>
      <p:ext uri="{BB962C8B-B14F-4D97-AF65-F5344CB8AC3E}">
        <p14:creationId xmlns:p14="http://schemas.microsoft.com/office/powerpoint/2010/main" val="174039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613855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endParaRPr lang="de-AT"/>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C5538D18-CBE7-4E8F-BA2C-E499962FCE73}" type="datetimeFigureOut">
              <a:rPr lang="de-AT" smtClean="0"/>
              <a:t>11.11.2020</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796915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42426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endParaRPr lang="de-AT"/>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p:cNvSpPr>
            <a:spLocks noGrp="1"/>
          </p:cNvSpPr>
          <p:nvPr>
            <p:ph type="dt" sz="half" idx="10"/>
          </p:nvPr>
        </p:nvSpPr>
        <p:spPr/>
        <p:txBody>
          <a:bodyPr/>
          <a:lstStyle/>
          <a:p>
            <a:fld id="{C5538D18-CBE7-4E8F-BA2C-E499962FCE73}" type="datetimeFigureOut">
              <a:rPr lang="de-AT" smtClean="0"/>
              <a:t>11.11.2020</a:t>
            </a:fld>
            <a:endParaRPr lang="de-AT"/>
          </a:p>
        </p:txBody>
      </p:sp>
      <p:sp>
        <p:nvSpPr>
          <p:cNvPr id="8" name="Fußzeilenplatzhalter 7"/>
          <p:cNvSpPr>
            <a:spLocks noGrp="1"/>
          </p:cNvSpPr>
          <p:nvPr>
            <p:ph type="ftr" sz="quarter" idx="11"/>
          </p:nvPr>
        </p:nvSpPr>
        <p:spPr/>
        <p:txBody>
          <a:bodyPr/>
          <a:lstStyle/>
          <a:p>
            <a:endParaRPr lang="de-AT"/>
          </a:p>
        </p:txBody>
      </p:sp>
      <p:sp>
        <p:nvSpPr>
          <p:cNvPr id="9" name="Foliennummernplatzhalter 8"/>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153507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Datumsplatzhalter 2"/>
          <p:cNvSpPr>
            <a:spLocks noGrp="1"/>
          </p:cNvSpPr>
          <p:nvPr>
            <p:ph type="dt" sz="half" idx="10"/>
          </p:nvPr>
        </p:nvSpPr>
        <p:spPr/>
        <p:txBody>
          <a:bodyPr/>
          <a:lstStyle/>
          <a:p>
            <a:fld id="{C5538D18-CBE7-4E8F-BA2C-E499962FCE73}" type="datetimeFigureOut">
              <a:rPr lang="de-AT" smtClean="0"/>
              <a:t>11.11.2020</a:t>
            </a:fld>
            <a:endParaRPr lang="de-AT"/>
          </a:p>
        </p:txBody>
      </p:sp>
      <p:sp>
        <p:nvSpPr>
          <p:cNvPr id="4" name="Fußzeilenplatzhalter 3"/>
          <p:cNvSpPr>
            <a:spLocks noGrp="1"/>
          </p:cNvSpPr>
          <p:nvPr>
            <p:ph type="ftr" sz="quarter" idx="11"/>
          </p:nvPr>
        </p:nvSpPr>
        <p:spPr/>
        <p:txBody>
          <a:bodyPr/>
          <a:lstStyle/>
          <a:p>
            <a:endParaRPr lang="de-AT"/>
          </a:p>
        </p:txBody>
      </p:sp>
      <p:sp>
        <p:nvSpPr>
          <p:cNvPr id="5" name="Foliennummernplatzhalter 4"/>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315126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5538D18-CBE7-4E8F-BA2C-E499962FCE73}" type="datetimeFigureOut">
              <a:rPr lang="de-AT" smtClean="0"/>
              <a:t>11.11.2020</a:t>
            </a:fld>
            <a:endParaRPr lang="de-AT"/>
          </a:p>
        </p:txBody>
      </p:sp>
      <p:sp>
        <p:nvSpPr>
          <p:cNvPr id="3" name="Fußzeilenplatzhalter 2"/>
          <p:cNvSpPr>
            <a:spLocks noGrp="1"/>
          </p:cNvSpPr>
          <p:nvPr>
            <p:ph type="ftr" sz="quarter" idx="11"/>
          </p:nvPr>
        </p:nvSpPr>
        <p:spPr/>
        <p:txBody>
          <a:bodyPr/>
          <a:lstStyle/>
          <a:p>
            <a:endParaRPr lang="de-AT"/>
          </a:p>
        </p:txBody>
      </p:sp>
      <p:sp>
        <p:nvSpPr>
          <p:cNvPr id="4" name="Foliennummernplatzhalter 3"/>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199255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de-AT"/>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2054841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de-AT"/>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C5538D18-CBE7-4E8F-BA2C-E499962FCE73}" type="datetimeFigureOut">
              <a:rPr lang="de-AT" smtClean="0"/>
              <a:t>11.11.2020</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6DC180-67D3-426B-AEB5-484811E5D24A}" type="slidenum">
              <a:rPr lang="de-AT" smtClean="0"/>
              <a:t>‹#›</a:t>
            </a:fld>
            <a:endParaRPr lang="de-AT"/>
          </a:p>
        </p:txBody>
      </p:sp>
    </p:spTree>
    <p:extLst>
      <p:ext uri="{BB962C8B-B14F-4D97-AF65-F5344CB8AC3E}">
        <p14:creationId xmlns:p14="http://schemas.microsoft.com/office/powerpoint/2010/main" val="953116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endParaRPr lang="de-AT"/>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538D18-CBE7-4E8F-BA2C-E499962FCE73}" type="datetimeFigureOut">
              <a:rPr lang="de-AT" smtClean="0"/>
              <a:t>11.11.2020</a:t>
            </a:fld>
            <a:endParaRPr lang="de-AT"/>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DC180-67D3-426B-AEB5-484811E5D24A}" type="slidenum">
              <a:rPr lang="de-AT" smtClean="0"/>
              <a:t>‹#›</a:t>
            </a:fld>
            <a:endParaRPr lang="de-AT"/>
          </a:p>
        </p:txBody>
      </p:sp>
    </p:spTree>
    <p:extLst>
      <p:ext uri="{BB962C8B-B14F-4D97-AF65-F5344CB8AC3E}">
        <p14:creationId xmlns:p14="http://schemas.microsoft.com/office/powerpoint/2010/main" val="2002238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93.png"/><Relationship Id="rId3" Type="http://schemas.openxmlformats.org/officeDocument/2006/relationships/image" Target="../media/image120.jpg"/><Relationship Id="rId7" Type="http://schemas.openxmlformats.org/officeDocument/2006/relationships/image" Target="../media/image107.png"/><Relationship Id="rId12" Type="http://schemas.openxmlformats.org/officeDocument/2006/relationships/image" Target="../media/image1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122.jpeg"/><Relationship Id="rId5" Type="http://schemas.openxmlformats.org/officeDocument/2006/relationships/image" Target="../media/image54.gif"/><Relationship Id="rId10" Type="http://schemas.openxmlformats.org/officeDocument/2006/relationships/image" Target="../media/image92.png"/><Relationship Id="rId4" Type="http://schemas.openxmlformats.org/officeDocument/2006/relationships/image" Target="../media/image53.tmp"/><Relationship Id="rId9" Type="http://schemas.openxmlformats.org/officeDocument/2006/relationships/hyperlink" Target="https://www.dox42.com/References/Kurt-Rosivatz"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4.jpg"/><Relationship Id="rId7" Type="http://schemas.openxmlformats.org/officeDocument/2006/relationships/image" Target="../media/image1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54.gif"/><Relationship Id="rId10" Type="http://schemas.openxmlformats.org/officeDocument/2006/relationships/image" Target="../media/image129.png"/><Relationship Id="rId4" Type="http://schemas.openxmlformats.org/officeDocument/2006/relationships/image" Target="../media/image53.tmp"/><Relationship Id="rId9" Type="http://schemas.openxmlformats.org/officeDocument/2006/relationships/image" Target="../media/image128.png"/></Relationships>
</file>

<file path=ppt/slides/_rels/slide12.xml.rels><?xml version="1.0" encoding="UTF-8" standalone="yes"?>
<Relationships xmlns="http://schemas.openxmlformats.org/package/2006/relationships"><Relationship Id="rId8" Type="http://schemas.openxmlformats.org/officeDocument/2006/relationships/image" Target="../media/image132.png"/><Relationship Id="rId13" Type="http://schemas.microsoft.com/office/2007/relationships/hdphoto" Target="../media/hdphoto1.wdp"/><Relationship Id="rId3" Type="http://schemas.openxmlformats.org/officeDocument/2006/relationships/image" Target="../media/image130.jpg"/><Relationship Id="rId7" Type="http://schemas.openxmlformats.org/officeDocument/2006/relationships/image" Target="../media/image131.png"/><Relationship Id="rId12"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dox42.com/References/Koppens-Developments" TargetMode="External"/><Relationship Id="rId11" Type="http://schemas.openxmlformats.org/officeDocument/2006/relationships/image" Target="../media/image135.jpeg"/><Relationship Id="rId5" Type="http://schemas.openxmlformats.org/officeDocument/2006/relationships/image" Target="../media/image54.gif"/><Relationship Id="rId10" Type="http://schemas.openxmlformats.org/officeDocument/2006/relationships/image" Target="../media/image134.jpeg"/><Relationship Id="rId4" Type="http://schemas.openxmlformats.org/officeDocument/2006/relationships/image" Target="../media/image53.tmp"/><Relationship Id="rId9" Type="http://schemas.openxmlformats.org/officeDocument/2006/relationships/image" Target="../media/image133.png"/><Relationship Id="rId14" Type="http://schemas.openxmlformats.org/officeDocument/2006/relationships/image" Target="../media/image136.png"/></Relationships>
</file>

<file path=ppt/slides/_rels/slide13.xml.rels><?xml version="1.0" encoding="UTF-8" standalone="yes"?>
<Relationships xmlns="http://schemas.openxmlformats.org/package/2006/relationships"><Relationship Id="rId8" Type="http://schemas.openxmlformats.org/officeDocument/2006/relationships/hyperlink" Target="https://www.dox42.com/de/References/Magdalena-Maier" TargetMode="External"/><Relationship Id="rId3" Type="http://schemas.openxmlformats.org/officeDocument/2006/relationships/image" Target="../media/image137.jpg"/><Relationship Id="rId7" Type="http://schemas.openxmlformats.org/officeDocument/2006/relationships/image" Target="../media/image139.png"/><Relationship Id="rId12" Type="http://schemas.openxmlformats.org/officeDocument/2006/relationships/image" Target="../media/image14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8.jpg"/><Relationship Id="rId11" Type="http://schemas.openxmlformats.org/officeDocument/2006/relationships/image" Target="../media/image45.png"/><Relationship Id="rId5" Type="http://schemas.openxmlformats.org/officeDocument/2006/relationships/image" Target="../media/image54.gif"/><Relationship Id="rId10" Type="http://schemas.openxmlformats.org/officeDocument/2006/relationships/image" Target="../media/image30.png"/><Relationship Id="rId4" Type="http://schemas.openxmlformats.org/officeDocument/2006/relationships/image" Target="../media/image53.tmp"/><Relationship Id="rId9" Type="http://schemas.openxmlformats.org/officeDocument/2006/relationships/image" Target="../media/image140.png"/></Relationships>
</file>

<file path=ppt/slides/_rels/slide14.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2.jpeg"/><Relationship Id="rId7" Type="http://schemas.openxmlformats.org/officeDocument/2006/relationships/image" Target="../media/image14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15.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7.png"/><Relationship Id="rId7" Type="http://schemas.openxmlformats.org/officeDocument/2006/relationships/image" Target="../media/image150.png"/><Relationship Id="rId12" Type="http://schemas.openxmlformats.org/officeDocument/2006/relationships/image" Target="../media/image14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9.png"/><Relationship Id="rId11" Type="http://schemas.openxmlformats.org/officeDocument/2006/relationships/image" Target="../media/image154.png"/><Relationship Id="rId5" Type="http://schemas.openxmlformats.org/officeDocument/2006/relationships/image" Target="../media/image148.png"/><Relationship Id="rId10" Type="http://schemas.openxmlformats.org/officeDocument/2006/relationships/image" Target="../media/image153.png"/><Relationship Id="rId4" Type="http://schemas.openxmlformats.org/officeDocument/2006/relationships/image" Target="../media/image142.jpeg"/><Relationship Id="rId9" Type="http://schemas.openxmlformats.org/officeDocument/2006/relationships/image" Target="../media/image152.png"/></Relationships>
</file>

<file path=ppt/slides/_rels/slide1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55.png"/><Relationship Id="rId1" Type="http://schemas.openxmlformats.org/officeDocument/2006/relationships/slideLayout" Target="../slideLayouts/slideLayout1.xml"/><Relationship Id="rId5" Type="http://schemas.openxmlformats.org/officeDocument/2006/relationships/image" Target="../media/image53.tmp"/><Relationship Id="rId4" Type="http://schemas.openxmlformats.org/officeDocument/2006/relationships/image" Target="../media/image156.png"/></Relationships>
</file>

<file path=ppt/slides/_rels/slide17.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57.png"/><Relationship Id="rId7" Type="http://schemas.openxmlformats.org/officeDocument/2006/relationships/image" Target="../media/image53.tmp"/><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2.jpeg"/><Relationship Id="rId5" Type="http://schemas.openxmlformats.org/officeDocument/2006/relationships/image" Target="../media/image159.PNG"/><Relationship Id="rId10" Type="http://schemas.openxmlformats.org/officeDocument/2006/relationships/image" Target="../media/image145.png"/><Relationship Id="rId4" Type="http://schemas.openxmlformats.org/officeDocument/2006/relationships/image" Target="../media/image158.png"/><Relationship Id="rId9" Type="http://schemas.openxmlformats.org/officeDocument/2006/relationships/image" Target="../media/image144.png"/></Relationships>
</file>

<file path=ppt/slides/_rels/slide1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jpeg"/><Relationship Id="rId1" Type="http://schemas.openxmlformats.org/officeDocument/2006/relationships/slideLayout" Target="../slideLayouts/slideLayout6.xml"/><Relationship Id="rId4" Type="http://schemas.openxmlformats.org/officeDocument/2006/relationships/image" Target="../media/image142.jpeg"/></Relationships>
</file>

<file path=ppt/slides/_rels/slide19.xml.rels><?xml version="1.0" encoding="UTF-8" standalone="yes"?>
<Relationships xmlns="http://schemas.openxmlformats.org/package/2006/relationships"><Relationship Id="rId8" Type="http://schemas.openxmlformats.org/officeDocument/2006/relationships/image" Target="../media/image166.gif"/><Relationship Id="rId3" Type="http://schemas.openxmlformats.org/officeDocument/2006/relationships/image" Target="../media/image53.tmp"/><Relationship Id="rId7" Type="http://schemas.openxmlformats.org/officeDocument/2006/relationships/image" Target="../media/image165.png"/><Relationship Id="rId12" Type="http://schemas.openxmlformats.org/officeDocument/2006/relationships/image" Target="../media/image169.png"/><Relationship Id="rId2" Type="http://schemas.openxmlformats.org/officeDocument/2006/relationships/image" Target="../media/image142.jpeg"/><Relationship Id="rId1" Type="http://schemas.openxmlformats.org/officeDocument/2006/relationships/slideLayout" Target="../slideLayouts/slideLayout6.xml"/><Relationship Id="rId6" Type="http://schemas.openxmlformats.org/officeDocument/2006/relationships/image" Target="../media/image164.png"/><Relationship Id="rId11" Type="http://schemas.openxmlformats.org/officeDocument/2006/relationships/image" Target="../media/image146.png"/><Relationship Id="rId5" Type="http://schemas.openxmlformats.org/officeDocument/2006/relationships/image" Target="../media/image163.png"/><Relationship Id="rId10" Type="http://schemas.openxmlformats.org/officeDocument/2006/relationships/image" Target="../media/image168.png"/><Relationship Id="rId4" Type="http://schemas.openxmlformats.org/officeDocument/2006/relationships/image" Target="../media/image162.png"/><Relationship Id="rId9" Type="http://schemas.openxmlformats.org/officeDocument/2006/relationships/image" Target="../media/image16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172.png"/><Relationship Id="rId13" Type="http://schemas.openxmlformats.org/officeDocument/2006/relationships/image" Target="../media/image145.png"/><Relationship Id="rId18" Type="http://schemas.openxmlformats.org/officeDocument/2006/relationships/image" Target="../media/image179.png"/><Relationship Id="rId26" Type="http://schemas.openxmlformats.org/officeDocument/2006/relationships/image" Target="../media/image185.png"/><Relationship Id="rId3" Type="http://schemas.openxmlformats.org/officeDocument/2006/relationships/image" Target="../media/image142.jpeg"/><Relationship Id="rId21" Type="http://schemas.openxmlformats.org/officeDocument/2006/relationships/image" Target="../media/image149.png"/><Relationship Id="rId7" Type="http://schemas.openxmlformats.org/officeDocument/2006/relationships/image" Target="../media/image171.png"/><Relationship Id="rId12" Type="http://schemas.openxmlformats.org/officeDocument/2006/relationships/image" Target="../media/image176.png"/><Relationship Id="rId17" Type="http://schemas.openxmlformats.org/officeDocument/2006/relationships/image" Target="../media/image178.png"/><Relationship Id="rId25" Type="http://schemas.openxmlformats.org/officeDocument/2006/relationships/image" Target="../media/image184.png"/><Relationship Id="rId2" Type="http://schemas.openxmlformats.org/officeDocument/2006/relationships/notesSlide" Target="../notesSlides/notesSlide15.xml"/><Relationship Id="rId16" Type="http://schemas.openxmlformats.org/officeDocument/2006/relationships/image" Target="../media/image177.png"/><Relationship Id="rId20" Type="http://schemas.openxmlformats.org/officeDocument/2006/relationships/image" Target="../media/image180.png"/><Relationship Id="rId29" Type="http://schemas.openxmlformats.org/officeDocument/2006/relationships/image" Target="../media/image188.jpeg"/><Relationship Id="rId1" Type="http://schemas.openxmlformats.org/officeDocument/2006/relationships/slideLayout" Target="../slideLayouts/slideLayout1.xml"/><Relationship Id="rId6" Type="http://schemas.openxmlformats.org/officeDocument/2006/relationships/image" Target="../media/image162.png"/><Relationship Id="rId11" Type="http://schemas.openxmlformats.org/officeDocument/2006/relationships/image" Target="../media/image175.png"/><Relationship Id="rId24" Type="http://schemas.openxmlformats.org/officeDocument/2006/relationships/image" Target="../media/image183.png"/><Relationship Id="rId5" Type="http://schemas.openxmlformats.org/officeDocument/2006/relationships/image" Target="../media/image170.jpeg"/><Relationship Id="rId15" Type="http://schemas.openxmlformats.org/officeDocument/2006/relationships/image" Target="../media/image143.png"/><Relationship Id="rId23" Type="http://schemas.openxmlformats.org/officeDocument/2006/relationships/image" Target="../media/image182.png"/><Relationship Id="rId28" Type="http://schemas.openxmlformats.org/officeDocument/2006/relationships/image" Target="../media/image187.png"/><Relationship Id="rId10" Type="http://schemas.openxmlformats.org/officeDocument/2006/relationships/image" Target="../media/image174.png"/><Relationship Id="rId19" Type="http://schemas.openxmlformats.org/officeDocument/2006/relationships/image" Target="../media/image161.png"/><Relationship Id="rId4" Type="http://schemas.openxmlformats.org/officeDocument/2006/relationships/image" Target="../media/image53.tmp"/><Relationship Id="rId9" Type="http://schemas.openxmlformats.org/officeDocument/2006/relationships/image" Target="../media/image173.png"/><Relationship Id="rId14" Type="http://schemas.openxmlformats.org/officeDocument/2006/relationships/image" Target="../media/image144.png"/><Relationship Id="rId22" Type="http://schemas.openxmlformats.org/officeDocument/2006/relationships/image" Target="../media/image181.png"/><Relationship Id="rId27" Type="http://schemas.openxmlformats.org/officeDocument/2006/relationships/image" Target="../media/image186.png"/><Relationship Id="rId30" Type="http://schemas.openxmlformats.org/officeDocument/2006/relationships/image" Target="../media/image189.png"/></Relationships>
</file>

<file path=ppt/slides/_rels/slide21.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97.png"/><Relationship Id="rId3" Type="http://schemas.openxmlformats.org/officeDocument/2006/relationships/image" Target="../media/image177.png"/><Relationship Id="rId7" Type="http://schemas.openxmlformats.org/officeDocument/2006/relationships/image" Target="../media/image192.png"/><Relationship Id="rId12" Type="http://schemas.openxmlformats.org/officeDocument/2006/relationships/image" Target="../media/image196.png"/><Relationship Id="rId2" Type="http://schemas.openxmlformats.org/officeDocument/2006/relationships/image" Target="../media/image190.png"/><Relationship Id="rId16" Type="http://schemas.openxmlformats.org/officeDocument/2006/relationships/image" Target="../media/image145.png"/><Relationship Id="rId1" Type="http://schemas.openxmlformats.org/officeDocument/2006/relationships/slideLayout" Target="../slideLayouts/slideLayout1.xml"/><Relationship Id="rId6" Type="http://schemas.openxmlformats.org/officeDocument/2006/relationships/image" Target="../media/image191.png"/><Relationship Id="rId11" Type="http://schemas.openxmlformats.org/officeDocument/2006/relationships/image" Target="../media/image195.png"/><Relationship Id="rId5" Type="http://schemas.openxmlformats.org/officeDocument/2006/relationships/image" Target="../media/image149.png"/><Relationship Id="rId15" Type="http://schemas.openxmlformats.org/officeDocument/2006/relationships/image" Target="../media/image144.png"/><Relationship Id="rId10" Type="http://schemas.openxmlformats.org/officeDocument/2006/relationships/image" Target="../media/image150.png"/><Relationship Id="rId4" Type="http://schemas.openxmlformats.org/officeDocument/2006/relationships/image" Target="../media/image142.jpeg"/><Relationship Id="rId9" Type="http://schemas.openxmlformats.org/officeDocument/2006/relationships/image" Target="../media/image194.png"/><Relationship Id="rId14" Type="http://schemas.openxmlformats.org/officeDocument/2006/relationships/image" Target="../media/image143.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5.png"/><Relationship Id="rId18" Type="http://schemas.openxmlformats.org/officeDocument/2006/relationships/image" Target="../media/image210.png"/><Relationship Id="rId3" Type="http://schemas.openxmlformats.org/officeDocument/2006/relationships/image" Target="../media/image199.png"/><Relationship Id="rId21" Type="http://schemas.openxmlformats.org/officeDocument/2006/relationships/image" Target="../media/image26.png"/><Relationship Id="rId7" Type="http://schemas.openxmlformats.org/officeDocument/2006/relationships/image" Target="../media/image15.png"/><Relationship Id="rId12" Type="http://schemas.openxmlformats.org/officeDocument/2006/relationships/image" Target="../media/image204.png"/><Relationship Id="rId17" Type="http://schemas.openxmlformats.org/officeDocument/2006/relationships/image" Target="../media/image209.png"/><Relationship Id="rId2" Type="http://schemas.openxmlformats.org/officeDocument/2006/relationships/image" Target="../media/image198.jpeg"/><Relationship Id="rId16" Type="http://schemas.openxmlformats.org/officeDocument/2006/relationships/image" Target="../media/image208.pn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02.png"/><Relationship Id="rId11" Type="http://schemas.openxmlformats.org/officeDocument/2006/relationships/image" Target="../media/image203.png"/><Relationship Id="rId5" Type="http://schemas.openxmlformats.org/officeDocument/2006/relationships/image" Target="../media/image201.png"/><Relationship Id="rId15" Type="http://schemas.openxmlformats.org/officeDocument/2006/relationships/image" Target="../media/image207.png"/><Relationship Id="rId10" Type="http://schemas.openxmlformats.org/officeDocument/2006/relationships/image" Target="../media/image20.png"/><Relationship Id="rId19" Type="http://schemas.openxmlformats.org/officeDocument/2006/relationships/image" Target="../media/image211.png"/><Relationship Id="rId4" Type="http://schemas.openxmlformats.org/officeDocument/2006/relationships/image" Target="../media/image200.png"/><Relationship Id="rId9" Type="http://schemas.openxmlformats.org/officeDocument/2006/relationships/image" Target="../media/image17.png"/><Relationship Id="rId14" Type="http://schemas.openxmlformats.org/officeDocument/2006/relationships/image" Target="../media/image206.png"/><Relationship Id="rId22"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3.png"/><Relationship Id="rId7" Type="http://schemas.openxmlformats.org/officeDocument/2006/relationships/image" Target="../media/image215.png"/><Relationship Id="rId2" Type="http://schemas.openxmlformats.org/officeDocument/2006/relationships/image" Target="../media/image212.png"/><Relationship Id="rId1" Type="http://schemas.openxmlformats.org/officeDocument/2006/relationships/slideLayout" Target="../slideLayouts/slideLayout7.xml"/><Relationship Id="rId6" Type="http://schemas.openxmlformats.org/officeDocument/2006/relationships/image" Target="../media/image184.png"/><Relationship Id="rId5" Type="http://schemas.openxmlformats.org/officeDocument/2006/relationships/image" Target="../media/image142.jpeg"/><Relationship Id="rId10" Type="http://schemas.openxmlformats.org/officeDocument/2006/relationships/image" Target="../media/image218.png"/><Relationship Id="rId4" Type="http://schemas.openxmlformats.org/officeDocument/2006/relationships/image" Target="../media/image214.png"/><Relationship Id="rId9" Type="http://schemas.openxmlformats.org/officeDocument/2006/relationships/image" Target="../media/image217.png"/></Relationships>
</file>

<file path=ppt/slides/_rels/slide24.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225.png"/><Relationship Id="rId18" Type="http://schemas.openxmlformats.org/officeDocument/2006/relationships/image" Target="../media/image230.png"/><Relationship Id="rId3" Type="http://schemas.openxmlformats.org/officeDocument/2006/relationships/image" Target="../media/image166.gif"/><Relationship Id="rId7" Type="http://schemas.openxmlformats.org/officeDocument/2006/relationships/image" Target="../media/image177.png"/><Relationship Id="rId12" Type="http://schemas.openxmlformats.org/officeDocument/2006/relationships/image" Target="../media/image224.png"/><Relationship Id="rId17" Type="http://schemas.openxmlformats.org/officeDocument/2006/relationships/image" Target="../media/image229.png"/><Relationship Id="rId2" Type="http://schemas.openxmlformats.org/officeDocument/2006/relationships/image" Target="../media/image142.jpeg"/><Relationship Id="rId16" Type="http://schemas.openxmlformats.org/officeDocument/2006/relationships/image" Target="../media/image228.png"/><Relationship Id="rId1" Type="http://schemas.openxmlformats.org/officeDocument/2006/relationships/slideLayout" Target="../slideLayouts/slideLayout7.xml"/><Relationship Id="rId6" Type="http://schemas.openxmlformats.org/officeDocument/2006/relationships/image" Target="../media/image220.jpeg"/><Relationship Id="rId11" Type="http://schemas.openxmlformats.org/officeDocument/2006/relationships/image" Target="../media/image223.png"/><Relationship Id="rId5" Type="http://schemas.openxmlformats.org/officeDocument/2006/relationships/image" Target="../media/image219.jpeg"/><Relationship Id="rId15" Type="http://schemas.openxmlformats.org/officeDocument/2006/relationships/image" Target="../media/image227.png"/><Relationship Id="rId10" Type="http://schemas.openxmlformats.org/officeDocument/2006/relationships/image" Target="../media/image222.png"/><Relationship Id="rId4" Type="http://schemas.openxmlformats.org/officeDocument/2006/relationships/image" Target="../media/image183.png"/><Relationship Id="rId9" Type="http://schemas.openxmlformats.org/officeDocument/2006/relationships/image" Target="../media/image221.png"/><Relationship Id="rId14" Type="http://schemas.openxmlformats.org/officeDocument/2006/relationships/image" Target="../media/image226.png"/></Relationships>
</file>

<file path=ppt/slides/_rels/slide25.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1.jpeg"/><Relationship Id="rId7" Type="http://schemas.openxmlformats.org/officeDocument/2006/relationships/image" Target="../media/image23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26.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242.png"/><Relationship Id="rId3" Type="http://schemas.openxmlformats.org/officeDocument/2006/relationships/image" Target="../media/image237.png"/><Relationship Id="rId7" Type="http://schemas.openxmlformats.org/officeDocument/2006/relationships/image" Target="../media/image142.jpeg"/><Relationship Id="rId12" Type="http://schemas.openxmlformats.org/officeDocument/2006/relationships/image" Target="../media/image241.png"/><Relationship Id="rId2" Type="http://schemas.openxmlformats.org/officeDocument/2006/relationships/notesSlide" Target="../notesSlides/notesSlide17.xml"/><Relationship Id="rId16" Type="http://schemas.openxmlformats.org/officeDocument/2006/relationships/image" Target="../media/image244.png"/><Relationship Id="rId1" Type="http://schemas.openxmlformats.org/officeDocument/2006/relationships/slideLayout" Target="../slideLayouts/slideLayout7.xml"/><Relationship Id="rId6" Type="http://schemas.openxmlformats.org/officeDocument/2006/relationships/image" Target="../media/image216.png"/><Relationship Id="rId11" Type="http://schemas.openxmlformats.org/officeDocument/2006/relationships/image" Target="../media/image240.png"/><Relationship Id="rId5" Type="http://schemas.openxmlformats.org/officeDocument/2006/relationships/image" Target="../media/image54.gif"/><Relationship Id="rId15" Type="http://schemas.openxmlformats.org/officeDocument/2006/relationships/image" Target="../media/image243.png"/><Relationship Id="rId10" Type="http://schemas.openxmlformats.org/officeDocument/2006/relationships/image" Target="../media/image239.png"/><Relationship Id="rId4" Type="http://schemas.openxmlformats.org/officeDocument/2006/relationships/image" Target="../media/image53.tmp"/><Relationship Id="rId9" Type="http://schemas.openxmlformats.org/officeDocument/2006/relationships/image" Target="../media/image145.png"/><Relationship Id="rId14" Type="http://schemas.openxmlformats.org/officeDocument/2006/relationships/image" Target="../media/image175.png"/></Relationships>
</file>

<file path=ppt/slides/_rels/slide27.xml.rels><?xml version="1.0" encoding="UTF-8" standalone="yes"?>
<Relationships xmlns="http://schemas.openxmlformats.org/package/2006/relationships"><Relationship Id="rId8" Type="http://schemas.openxmlformats.org/officeDocument/2006/relationships/image" Target="../media/image249.png"/><Relationship Id="rId13" Type="http://schemas.openxmlformats.org/officeDocument/2006/relationships/image" Target="../media/image144.png"/><Relationship Id="rId18" Type="http://schemas.openxmlformats.org/officeDocument/2006/relationships/image" Target="../media/image54.gif"/><Relationship Id="rId3" Type="http://schemas.openxmlformats.org/officeDocument/2006/relationships/image" Target="../media/image142.jpeg"/><Relationship Id="rId7" Type="http://schemas.openxmlformats.org/officeDocument/2006/relationships/image" Target="../media/image248.png"/><Relationship Id="rId12" Type="http://schemas.openxmlformats.org/officeDocument/2006/relationships/image" Target="../media/image145.png"/><Relationship Id="rId17" Type="http://schemas.openxmlformats.org/officeDocument/2006/relationships/image" Target="../media/image253.png"/><Relationship Id="rId2" Type="http://schemas.openxmlformats.org/officeDocument/2006/relationships/notesSlide" Target="../notesSlides/notesSlide18.xml"/><Relationship Id="rId16" Type="http://schemas.openxmlformats.org/officeDocument/2006/relationships/image" Target="../media/image14.png"/><Relationship Id="rId20" Type="http://schemas.openxmlformats.org/officeDocument/2006/relationships/image" Target="../media/image254.png"/><Relationship Id="rId1" Type="http://schemas.openxmlformats.org/officeDocument/2006/relationships/slideLayout" Target="../slideLayouts/slideLayout1.xml"/><Relationship Id="rId6" Type="http://schemas.openxmlformats.org/officeDocument/2006/relationships/image" Target="../media/image247.png"/><Relationship Id="rId11" Type="http://schemas.openxmlformats.org/officeDocument/2006/relationships/image" Target="../media/image252.png"/><Relationship Id="rId5" Type="http://schemas.openxmlformats.org/officeDocument/2006/relationships/image" Target="../media/image246.png"/><Relationship Id="rId15" Type="http://schemas.openxmlformats.org/officeDocument/2006/relationships/image" Target="../media/image13.png"/><Relationship Id="rId10" Type="http://schemas.openxmlformats.org/officeDocument/2006/relationships/image" Target="../media/image251.png"/><Relationship Id="rId19" Type="http://schemas.openxmlformats.org/officeDocument/2006/relationships/image" Target="../media/image175.png"/><Relationship Id="rId4" Type="http://schemas.openxmlformats.org/officeDocument/2006/relationships/image" Target="../media/image245.jpg"/><Relationship Id="rId9" Type="http://schemas.openxmlformats.org/officeDocument/2006/relationships/image" Target="../media/image250.png"/><Relationship Id="rId14" Type="http://schemas.openxmlformats.org/officeDocument/2006/relationships/image" Target="../media/image143.png"/></Relationships>
</file>

<file path=ppt/slides/_rels/slide28.xml.rels><?xml version="1.0" encoding="UTF-8" standalone="yes"?>
<Relationships xmlns="http://schemas.openxmlformats.org/package/2006/relationships"><Relationship Id="rId8" Type="http://schemas.openxmlformats.org/officeDocument/2006/relationships/image" Target="../media/image260.png"/><Relationship Id="rId13" Type="http://schemas.openxmlformats.org/officeDocument/2006/relationships/image" Target="../media/image265.png"/><Relationship Id="rId3" Type="http://schemas.openxmlformats.org/officeDocument/2006/relationships/image" Target="../media/image255.png"/><Relationship Id="rId7" Type="http://schemas.openxmlformats.org/officeDocument/2006/relationships/image" Target="../media/image259.png"/><Relationship Id="rId12" Type="http://schemas.openxmlformats.org/officeDocument/2006/relationships/image" Target="../media/image264.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258.png"/><Relationship Id="rId11" Type="http://schemas.openxmlformats.org/officeDocument/2006/relationships/image" Target="../media/image263.png"/><Relationship Id="rId5" Type="http://schemas.openxmlformats.org/officeDocument/2006/relationships/image" Target="../media/image257.png"/><Relationship Id="rId10" Type="http://schemas.openxmlformats.org/officeDocument/2006/relationships/image" Target="../media/image262.png"/><Relationship Id="rId4" Type="http://schemas.openxmlformats.org/officeDocument/2006/relationships/image" Target="../media/image256.png"/><Relationship Id="rId9" Type="http://schemas.openxmlformats.org/officeDocument/2006/relationships/image" Target="../media/image261.png"/><Relationship Id="rId14" Type="http://schemas.openxmlformats.org/officeDocument/2006/relationships/image" Target="../media/image266.png"/></Relationships>
</file>

<file path=ppt/slides/_rels/slide29.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26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28.gif"/><Relationship Id="rId26" Type="http://schemas.openxmlformats.org/officeDocument/2006/relationships/image" Target="../media/image36.png"/><Relationship Id="rId39" Type="http://schemas.openxmlformats.org/officeDocument/2006/relationships/image" Target="../media/image49.png"/><Relationship Id="rId21" Type="http://schemas.openxmlformats.org/officeDocument/2006/relationships/image" Target="../media/image31.png"/><Relationship Id="rId34" Type="http://schemas.openxmlformats.org/officeDocument/2006/relationships/image" Target="../media/image44.jpeg"/><Relationship Id="rId42" Type="http://schemas.openxmlformats.org/officeDocument/2006/relationships/image" Target="../media/image51.png"/><Relationship Id="rId7" Type="http://schemas.openxmlformats.org/officeDocument/2006/relationships/image" Target="../media/image19.png"/><Relationship Id="rId2" Type="http://schemas.openxmlformats.org/officeDocument/2006/relationships/image" Target="../media/image1.png"/><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jpeg"/><Relationship Id="rId41" Type="http://schemas.openxmlformats.org/officeDocument/2006/relationships/image" Target="../media/image50.png"/><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34.png"/><Relationship Id="rId32" Type="http://schemas.openxmlformats.org/officeDocument/2006/relationships/image" Target="../media/image42.jpeg"/><Relationship Id="rId37" Type="http://schemas.openxmlformats.org/officeDocument/2006/relationships/image" Target="../media/image47.jpeg"/><Relationship Id="rId40" Type="http://schemas.microsoft.com/office/2007/relationships/hdphoto" Target="../media/hdphoto1.wdp"/><Relationship Id="rId5" Type="http://schemas.openxmlformats.org/officeDocument/2006/relationships/image" Target="../media/image17.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image" Target="../media/image46.png"/><Relationship Id="rId10" Type="http://schemas.openxmlformats.org/officeDocument/2006/relationships/image" Target="../media/image22.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35" Type="http://schemas.openxmlformats.org/officeDocument/2006/relationships/image" Target="../media/image45.png"/><Relationship Id="rId8" Type="http://schemas.openxmlformats.org/officeDocument/2006/relationships/image" Target="../media/image20.png"/><Relationship Id="rId3" Type="http://schemas.openxmlformats.org/officeDocument/2006/relationships/image" Target="../media/image15.png"/><Relationship Id="rId12" Type="http://schemas.openxmlformats.org/officeDocument/2006/relationships/image" Target="../media/image8.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38" Type="http://schemas.openxmlformats.org/officeDocument/2006/relationships/image" Target="../media/image48.png"/></Relationships>
</file>

<file path=ppt/slides/_rels/slide4.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png"/><Relationship Id="rId18" Type="http://schemas.openxmlformats.org/officeDocument/2006/relationships/hyperlink" Target="https://www.dox42.com/de/References/Alpla" TargetMode="External"/><Relationship Id="rId26" Type="http://schemas.openxmlformats.org/officeDocument/2006/relationships/image" Target="../media/image68.png"/><Relationship Id="rId3" Type="http://schemas.openxmlformats.org/officeDocument/2006/relationships/image" Target="../media/image52.jpg"/><Relationship Id="rId21" Type="http://schemas.openxmlformats.org/officeDocument/2006/relationships/image" Target="../media/image66.png"/><Relationship Id="rId7" Type="http://schemas.openxmlformats.org/officeDocument/2006/relationships/image" Target="../media/image41.png"/><Relationship Id="rId12" Type="http://schemas.openxmlformats.org/officeDocument/2006/relationships/image" Target="../media/image60.png"/><Relationship Id="rId17" Type="http://schemas.openxmlformats.org/officeDocument/2006/relationships/image" Target="../media/image65.jpg"/><Relationship Id="rId25" Type="http://schemas.openxmlformats.org/officeDocument/2006/relationships/image" Target="../media/image28.gif"/><Relationship Id="rId2" Type="http://schemas.openxmlformats.org/officeDocument/2006/relationships/notesSlide" Target="../notesSlides/notesSlide2.xml"/><Relationship Id="rId16" Type="http://schemas.openxmlformats.org/officeDocument/2006/relationships/image" Target="../media/image64.png"/><Relationship Id="rId20" Type="http://schemas.openxmlformats.org/officeDocument/2006/relationships/image" Target="../media/image44.jpeg"/><Relationship Id="rId29"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55.jpg"/><Relationship Id="rId11" Type="http://schemas.openxmlformats.org/officeDocument/2006/relationships/image" Target="../media/image59.png"/><Relationship Id="rId24" Type="http://schemas.microsoft.com/office/2007/relationships/hdphoto" Target="../media/hdphoto1.wdp"/><Relationship Id="rId5" Type="http://schemas.openxmlformats.org/officeDocument/2006/relationships/image" Target="../media/image54.gif"/><Relationship Id="rId15" Type="http://schemas.openxmlformats.org/officeDocument/2006/relationships/image" Target="../media/image63.png"/><Relationship Id="rId23" Type="http://schemas.openxmlformats.org/officeDocument/2006/relationships/image" Target="../media/image49.png"/><Relationship Id="rId28" Type="http://schemas.microsoft.com/office/2007/relationships/hdphoto" Target="../media/hdphoto2.wdp"/><Relationship Id="rId10" Type="http://schemas.openxmlformats.org/officeDocument/2006/relationships/image" Target="../media/image58.png"/><Relationship Id="rId19" Type="http://schemas.openxmlformats.org/officeDocument/2006/relationships/image" Target="../media/image37.png"/><Relationship Id="rId4" Type="http://schemas.openxmlformats.org/officeDocument/2006/relationships/image" Target="../media/image53.tmp"/><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67.png"/><Relationship Id="rId27" Type="http://schemas.openxmlformats.org/officeDocument/2006/relationships/image" Target="../media/image69.png"/><Relationship Id="rId30" Type="http://schemas.microsoft.com/office/2007/relationships/hdphoto" Target="../media/hdphoto3.wdp"/></Relationships>
</file>

<file path=ppt/slides/_rels/slide5.xml.rels><?xml version="1.0" encoding="UTF-8" standalone="yes"?>
<Relationships xmlns="http://schemas.openxmlformats.org/package/2006/relationships"><Relationship Id="rId8" Type="http://schemas.openxmlformats.org/officeDocument/2006/relationships/image" Target="../media/image72.jpg"/><Relationship Id="rId13" Type="http://schemas.openxmlformats.org/officeDocument/2006/relationships/image" Target="../media/image40.png"/><Relationship Id="rId18" Type="http://schemas.openxmlformats.org/officeDocument/2006/relationships/image" Target="../media/image81.png"/><Relationship Id="rId3" Type="http://schemas.openxmlformats.org/officeDocument/2006/relationships/image" Target="../media/image71.jpg"/><Relationship Id="rId21" Type="http://schemas.openxmlformats.org/officeDocument/2006/relationships/image" Target="../media/image84.png"/><Relationship Id="rId7" Type="http://schemas.openxmlformats.org/officeDocument/2006/relationships/image" Target="../media/image39.jpeg"/><Relationship Id="rId12" Type="http://schemas.openxmlformats.org/officeDocument/2006/relationships/image" Target="../media/image76.png"/><Relationship Id="rId17" Type="http://schemas.openxmlformats.org/officeDocument/2006/relationships/image" Target="../media/image80.png"/><Relationship Id="rId2" Type="http://schemas.openxmlformats.org/officeDocument/2006/relationships/notesSlide" Target="../notesSlides/notesSlide3.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hyperlink" Target="https://www.dox42.com/References/Stefan-Runggatscher" TargetMode="External"/><Relationship Id="rId11" Type="http://schemas.openxmlformats.org/officeDocument/2006/relationships/image" Target="../media/image75.png"/><Relationship Id="rId5" Type="http://schemas.openxmlformats.org/officeDocument/2006/relationships/image" Target="../media/image54.gif"/><Relationship Id="rId15" Type="http://schemas.openxmlformats.org/officeDocument/2006/relationships/image" Target="../media/image78.png"/><Relationship Id="rId10" Type="http://schemas.openxmlformats.org/officeDocument/2006/relationships/image" Target="../media/image74.png"/><Relationship Id="rId19" Type="http://schemas.openxmlformats.org/officeDocument/2006/relationships/image" Target="../media/image82.png"/><Relationship Id="rId4" Type="http://schemas.openxmlformats.org/officeDocument/2006/relationships/image" Target="../media/image53.tmp"/><Relationship Id="rId9" Type="http://schemas.openxmlformats.org/officeDocument/2006/relationships/image" Target="../media/image73.png"/><Relationship Id="rId14" Type="http://schemas.openxmlformats.org/officeDocument/2006/relationships/image" Target="../media/image77.jpeg"/></Relationships>
</file>

<file path=ppt/slides/_rels/slide6.xml.rels><?xml version="1.0" encoding="UTF-8" standalone="yes"?>
<Relationships xmlns="http://schemas.openxmlformats.org/package/2006/relationships"><Relationship Id="rId8" Type="http://schemas.openxmlformats.org/officeDocument/2006/relationships/image" Target="../media/image87.jpeg"/><Relationship Id="rId13" Type="http://schemas.openxmlformats.org/officeDocument/2006/relationships/image" Target="../media/image91.png"/><Relationship Id="rId18" Type="http://schemas.openxmlformats.org/officeDocument/2006/relationships/image" Target="../media/image96.png"/><Relationship Id="rId26" Type="http://schemas.microsoft.com/office/2007/relationships/hdphoto" Target="../media/hdphoto6.wdp"/><Relationship Id="rId3" Type="http://schemas.openxmlformats.org/officeDocument/2006/relationships/image" Target="../media/image85.jpg"/><Relationship Id="rId21" Type="http://schemas.microsoft.com/office/2007/relationships/hdphoto" Target="../media/hdphoto4.wdp"/><Relationship Id="rId7" Type="http://schemas.openxmlformats.org/officeDocument/2006/relationships/image" Target="../media/image86.png"/><Relationship Id="rId12" Type="http://schemas.openxmlformats.org/officeDocument/2006/relationships/image" Target="../media/image90.png"/><Relationship Id="rId17" Type="http://schemas.openxmlformats.org/officeDocument/2006/relationships/image" Target="../media/image95.png"/><Relationship Id="rId25" Type="http://schemas.openxmlformats.org/officeDocument/2006/relationships/image" Target="../media/image99.png"/><Relationship Id="rId2" Type="http://schemas.openxmlformats.org/officeDocument/2006/relationships/notesSlide" Target="../notesSlides/notesSlide4.xml"/><Relationship Id="rId16" Type="http://schemas.openxmlformats.org/officeDocument/2006/relationships/image" Target="../media/image94.png"/><Relationship Id="rId20"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hyperlink" Target="https://www.dox42.com/References/Stadt-Zuerich" TargetMode="External"/><Relationship Id="rId11" Type="http://schemas.openxmlformats.org/officeDocument/2006/relationships/image" Target="../media/image89.png"/><Relationship Id="rId24" Type="http://schemas.microsoft.com/office/2007/relationships/hdphoto" Target="../media/hdphoto5.wdp"/><Relationship Id="rId5" Type="http://schemas.openxmlformats.org/officeDocument/2006/relationships/image" Target="../media/image54.gif"/><Relationship Id="rId15" Type="http://schemas.openxmlformats.org/officeDocument/2006/relationships/image" Target="../media/image93.png"/><Relationship Id="rId23" Type="http://schemas.openxmlformats.org/officeDocument/2006/relationships/image" Target="../media/image98.png"/><Relationship Id="rId10" Type="http://schemas.openxmlformats.org/officeDocument/2006/relationships/image" Target="../media/image88.png"/><Relationship Id="rId19" Type="http://schemas.openxmlformats.org/officeDocument/2006/relationships/image" Target="../media/image46.png"/><Relationship Id="rId4" Type="http://schemas.openxmlformats.org/officeDocument/2006/relationships/image" Target="../media/image53.tmp"/><Relationship Id="rId9" Type="http://schemas.openxmlformats.org/officeDocument/2006/relationships/image" Target="../media/image51.png"/><Relationship Id="rId14" Type="http://schemas.openxmlformats.org/officeDocument/2006/relationships/image" Target="../media/image92.png"/><Relationship Id="rId22"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hyperlink" Target="https://www.dox42.com/References/Wolfram-Buergel" TargetMode="External"/><Relationship Id="rId13" Type="http://schemas.openxmlformats.org/officeDocument/2006/relationships/image" Target="../media/image107.png"/><Relationship Id="rId3" Type="http://schemas.openxmlformats.org/officeDocument/2006/relationships/image" Target="../media/image100.jpg"/><Relationship Id="rId7" Type="http://schemas.openxmlformats.org/officeDocument/2006/relationships/image" Target="../media/image102.png"/><Relationship Id="rId12" Type="http://schemas.openxmlformats.org/officeDocument/2006/relationships/image" Target="../media/image10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05.png"/><Relationship Id="rId5" Type="http://schemas.openxmlformats.org/officeDocument/2006/relationships/image" Target="../media/image54.gif"/><Relationship Id="rId10" Type="http://schemas.openxmlformats.org/officeDocument/2006/relationships/image" Target="../media/image104.png"/><Relationship Id="rId4" Type="http://schemas.openxmlformats.org/officeDocument/2006/relationships/image" Target="../media/image53.tmp"/><Relationship Id="rId9" Type="http://schemas.openxmlformats.org/officeDocument/2006/relationships/image" Target="../media/image103.png"/><Relationship Id="rId14" Type="http://schemas.openxmlformats.org/officeDocument/2006/relationships/image" Target="../media/image108.png"/></Relationships>
</file>

<file path=ppt/slides/_rels/slide8.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9.jpg"/><Relationship Id="rId7" Type="http://schemas.openxmlformats.org/officeDocument/2006/relationships/image" Target="../media/image11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54.gif"/><Relationship Id="rId10" Type="http://schemas.openxmlformats.org/officeDocument/2006/relationships/image" Target="../media/image114.png"/><Relationship Id="rId4" Type="http://schemas.openxmlformats.org/officeDocument/2006/relationships/image" Target="../media/image53.tmp"/><Relationship Id="rId9" Type="http://schemas.openxmlformats.org/officeDocument/2006/relationships/image" Target="../media/image113.png"/></Relationships>
</file>

<file path=ppt/slides/_rels/slide9.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5.jpg"/><Relationship Id="rId7"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6.png"/><Relationship Id="rId11" Type="http://schemas.openxmlformats.org/officeDocument/2006/relationships/image" Target="../media/image54.gif"/><Relationship Id="rId5" Type="http://schemas.openxmlformats.org/officeDocument/2006/relationships/hyperlink" Target="https://www.dox42.com/References/Rewe" TargetMode="External"/><Relationship Id="rId10" Type="http://schemas.openxmlformats.org/officeDocument/2006/relationships/image" Target="../media/image119.jpeg"/><Relationship Id="rId4" Type="http://schemas.openxmlformats.org/officeDocument/2006/relationships/image" Target="../media/image53.tmp"/><Relationship Id="rId9" Type="http://schemas.openxmlformats.org/officeDocument/2006/relationships/image" Target="../media/image1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7393" y="374110"/>
            <a:ext cx="5192989" cy="2721929"/>
          </a:xfrm>
          <a:prstGeom prst="rect">
            <a:avLst/>
          </a:prstGeom>
        </p:spPr>
      </p:pic>
      <p:sp>
        <p:nvSpPr>
          <p:cNvPr id="20" name="Rectangle 4"/>
          <p:cNvSpPr>
            <a:spLocks noChangeArrowheads="1"/>
          </p:cNvSpPr>
          <p:nvPr/>
        </p:nvSpPr>
        <p:spPr bwMode="auto">
          <a:xfrm>
            <a:off x="393539" y="4831394"/>
            <a:ext cx="798654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rgbClr val="00A300"/>
                </a:solidFill>
                <a:effectLst/>
                <a:latin typeface="Calibri" panose="020F0502020204030204" pitchFamily="34" charset="0"/>
              </a:rPr>
              <a:t>&lt;%</a:t>
            </a:r>
            <a:r>
              <a:rPr kumimoji="0" lang="de-DE" altLang="de-DE" sz="2400" b="1" i="0" u="none" strike="noStrike" cap="none" normalizeH="0" baseline="0" dirty="0" err="1">
                <a:ln>
                  <a:noFill/>
                </a:ln>
                <a:solidFill>
                  <a:srgbClr val="00A300"/>
                </a:solidFill>
                <a:effectLst/>
                <a:latin typeface="Calibri" panose="020F0502020204030204" pitchFamily="34" charset="0"/>
              </a:rPr>
              <a:t>EM.Name</a:t>
            </a:r>
            <a:r>
              <a:rPr kumimoji="0" lang="de-DE" altLang="de-DE" sz="2400" b="1" i="0" u="none" strike="noStrike" cap="none" normalizeH="0" baseline="0" dirty="0">
                <a:ln>
                  <a:noFill/>
                </a:ln>
                <a:solidFill>
                  <a:srgbClr val="00A300"/>
                </a:solidFill>
                <a:effectLst/>
                <a:latin typeface="Calibri" panose="020F0502020204030204" pitchFamily="34" charset="0"/>
              </a:rPr>
              <a:t>%&gt;</a:t>
            </a:r>
            <a:endParaRPr kumimoji="0" lang="hu-HU" altLang="de-DE" sz="2400" b="1" i="0" u="none" strike="noStrike" cap="none" normalizeH="0" baseline="0" dirty="0">
              <a:ln>
                <a:noFill/>
              </a:ln>
              <a:solidFill>
                <a:srgbClr val="00A300"/>
              </a:solidFill>
              <a:effectLst/>
              <a:latin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EM.Position</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EM.Tel</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EM.Email</a:t>
            </a:r>
            <a:r>
              <a:rPr kumimoji="0" lang="de-DE" altLang="de-DE" sz="2400" b="0" i="0" u="none" strike="noStrike" cap="none" normalizeH="0" baseline="0" dirty="0">
                <a:ln>
                  <a:noFill/>
                </a:ln>
                <a:solidFill>
                  <a:srgbClr val="666666"/>
                </a:solidFill>
                <a:effectLst/>
                <a:latin typeface="Calibri" panose="020F0502020204030204" pitchFamily="34" charset="0"/>
              </a:rPr>
              <a:t>%&gt;</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sp>
        <p:nvSpPr>
          <p:cNvPr id="22" name="Rechteck 21"/>
          <p:cNvSpPr/>
          <p:nvPr/>
        </p:nvSpPr>
        <p:spPr>
          <a:xfrm>
            <a:off x="5725" y="3520479"/>
            <a:ext cx="8244657" cy="1200329"/>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3600" b="1" dirty="0">
                <a:solidFill>
                  <a:schemeClr val="bg1"/>
                </a:solidFill>
                <a:cs typeface="DIN-Medium"/>
              </a:rPr>
              <a:t>Information für &lt;%Vorname%&gt; &lt;%Nachname%&gt; </a:t>
            </a:r>
            <a:endParaRPr lang="de-DE" sz="3600" b="1" dirty="0">
              <a:solidFill>
                <a:schemeClr val="bg1"/>
              </a:solidFill>
              <a:cs typeface="DIN-Medium"/>
            </a:endParaRPr>
          </a:p>
        </p:txBody>
      </p:sp>
      <p:pic>
        <p:nvPicPr>
          <p:cNvPr id="9" name="Grafik 8" descr="&lt;par&gt;&lt;name&gt;&lt;![CDATA[EM.Photo_Slide]]&gt;&lt;/name&gt;&lt;datafieldid&gt;315416f4-3d4f-4b91-8728-853c53369e64&lt;/datafieldid&gt;&lt;type&gt;image&lt;/type&gt;&lt;format&gt;&lt;![CDATA[300]]&gt;&lt;/format&gt;&lt;path&gt;&lt;![CDATA[&lt;%DocPath%&gt;]]&gt;&lt;/path&gt;&lt;quality&gt;100&lt;/quality&gt;&lt;/par&g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0082" y="2968704"/>
            <a:ext cx="2019760" cy="533522"/>
          </a:xfrm>
          <a:prstGeom prst="rect">
            <a:avLst/>
          </a:prstGeom>
        </p:spPr>
      </p:pic>
    </p:spTree>
    <p:extLst>
      <p:ext uri="{BB962C8B-B14F-4D97-AF65-F5344CB8AC3E}">
        <p14:creationId xmlns:p14="http://schemas.microsoft.com/office/powerpoint/2010/main" val="220079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0" name="Grafik 8" descr="&lt;tb&gt;&lt;regionid&gt;bde4a3c0-b08b-4b19-ade1-f5373d6f0aaf&lt;/regionid&gt; &lt;dir&gt;1&lt;/dir&gt;   &lt;condtition&gt;&lt;![CDATA[Branche = &quot;Bildungswesen&quot; or  Branche =  &quot;Alle Branchen&quot;]]&gt;&lt;/condtition&gt;&lt;/tb&gt;">
            <a:extLst>
              <a:ext uri="{FF2B5EF4-FFF2-40B4-BE49-F238E27FC236}">
                <a16:creationId xmlns:a16="http://schemas.microsoft.com/office/drawing/2014/main" id="{B9511506-ED74-4FD2-8677-415996669F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11" name="Textfeld 16">
            <a:extLst>
              <a:ext uri="{FF2B5EF4-FFF2-40B4-BE49-F238E27FC236}">
                <a16:creationId xmlns:a16="http://schemas.microsoft.com/office/drawing/2014/main" id="{87D27870-45FD-429B-A367-69F8433D55A6}"/>
              </a:ext>
            </a:extLst>
          </p:cNvPr>
          <p:cNvSpPr txBox="1"/>
          <p:nvPr/>
        </p:nvSpPr>
        <p:spPr>
          <a:xfrm>
            <a:off x="-1" y="0"/>
            <a:ext cx="12192001" cy="646331"/>
          </a:xfrm>
          <a:prstGeom prst="rect">
            <a:avLst/>
          </a:prstGeom>
          <a:solidFill>
            <a:srgbClr val="00A300"/>
          </a:solidFill>
        </p:spPr>
        <p:txBody>
          <a:bodyPr wrap="square" rtlCol="0">
            <a:spAutoFit/>
          </a:bodyPr>
          <a:lstStyle/>
          <a:p>
            <a:pPr algn="ctr"/>
            <a:r>
              <a:rPr lang="de-AT" sz="3600" b="1" dirty="0">
                <a:solidFill>
                  <a:schemeClr val="bg1"/>
                </a:solidFill>
              </a:rPr>
              <a:t> dox42 spart viel Zeit im Bildungswesen</a:t>
            </a:r>
            <a:endParaRPr lang="en-US" sz="3600" b="1" dirty="0">
              <a:solidFill>
                <a:schemeClr val="bg1"/>
              </a:solidFill>
            </a:endParaRPr>
          </a:p>
        </p:txBody>
      </p:sp>
      <p:sp>
        <p:nvSpPr>
          <p:cNvPr id="13" name="Abgerundetes Rechteck 21">
            <a:extLst>
              <a:ext uri="{FF2B5EF4-FFF2-40B4-BE49-F238E27FC236}">
                <a16:creationId xmlns:a16="http://schemas.microsoft.com/office/drawing/2014/main" id="{DCC02D77-AB92-4986-B7C1-6FFC7D31804A}"/>
              </a:ext>
            </a:extLst>
          </p:cNvPr>
          <p:cNvSpPr/>
          <p:nvPr/>
        </p:nvSpPr>
        <p:spPr>
          <a:xfrm>
            <a:off x="868110" y="981233"/>
            <a:ext cx="3908429" cy="2996565"/>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dirty="0"/>
              <a:t>Zeugnisse</a:t>
            </a:r>
          </a:p>
          <a:p>
            <a:pPr marL="285750" indent="-285750">
              <a:spcAft>
                <a:spcPts val="600"/>
              </a:spcAft>
              <a:buBlip>
                <a:blip r:embed="rId5"/>
              </a:buBlip>
            </a:pPr>
            <a:r>
              <a:rPr lang="de-AT" sz="2000" dirty="0"/>
              <a:t>Klassenlisten</a:t>
            </a:r>
          </a:p>
          <a:p>
            <a:pPr marL="285750" indent="-285750">
              <a:spcAft>
                <a:spcPts val="600"/>
              </a:spcAft>
              <a:buBlip>
                <a:blip r:embed="rId5"/>
              </a:buBlip>
            </a:pPr>
            <a:r>
              <a:rPr lang="de-AT" sz="2000" dirty="0"/>
              <a:t>Studienbescheide</a:t>
            </a:r>
          </a:p>
          <a:p>
            <a:pPr marL="285750" indent="-285750">
              <a:spcAft>
                <a:spcPts val="600"/>
              </a:spcAft>
              <a:buBlip>
                <a:blip r:embed="rId5"/>
              </a:buBlip>
            </a:pPr>
            <a:r>
              <a:rPr lang="de-AT" sz="2000" dirty="0"/>
              <a:t>Mitarbeiterverträge</a:t>
            </a:r>
          </a:p>
          <a:p>
            <a:pPr marL="285750" indent="-285750">
              <a:spcAft>
                <a:spcPts val="600"/>
              </a:spcAft>
              <a:buBlip>
                <a:blip r:embed="rId5"/>
              </a:buBlip>
            </a:pPr>
            <a:r>
              <a:rPr lang="de-AT" sz="2000" dirty="0"/>
              <a:t>Serienbriefe</a:t>
            </a:r>
          </a:p>
          <a:p>
            <a:pPr marL="285750" indent="-285750">
              <a:spcAft>
                <a:spcPts val="600"/>
              </a:spcAft>
              <a:buBlip>
                <a:blip r:embed="rId5"/>
              </a:buBlip>
            </a:pPr>
            <a:r>
              <a:rPr lang="de-AT" sz="2000" dirty="0"/>
              <a:t>Und viele weitere Anwendungen</a:t>
            </a:r>
          </a:p>
        </p:txBody>
      </p:sp>
      <p:sp>
        <p:nvSpPr>
          <p:cNvPr id="22" name="Abgerundetes Rechteck 5">
            <a:extLst>
              <a:ext uri="{FF2B5EF4-FFF2-40B4-BE49-F238E27FC236}">
                <a16:creationId xmlns:a16="http://schemas.microsoft.com/office/drawing/2014/main" id="{4F42271B-5E5F-4F40-A38C-696F321A059B}"/>
              </a:ext>
            </a:extLst>
          </p:cNvPr>
          <p:cNvSpPr/>
          <p:nvPr/>
        </p:nvSpPr>
        <p:spPr>
          <a:xfrm>
            <a:off x="5220322" y="5702242"/>
            <a:ext cx="6594689" cy="848507"/>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4" name="Grafik 19">
            <a:extLst>
              <a:ext uri="{FF2B5EF4-FFF2-40B4-BE49-F238E27FC236}">
                <a16:creationId xmlns:a16="http://schemas.microsoft.com/office/drawing/2014/main" id="{B00E0827-04B8-40F9-A61F-467D17273E3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450990" y="5909403"/>
            <a:ext cx="2019488" cy="470502"/>
          </a:xfrm>
          <a:prstGeom prst="rect">
            <a:avLst/>
          </a:prstGeom>
        </p:spPr>
      </p:pic>
      <p:pic>
        <p:nvPicPr>
          <p:cNvPr id="26" name="Grafik 20">
            <a:extLst>
              <a:ext uri="{FF2B5EF4-FFF2-40B4-BE49-F238E27FC236}">
                <a16:creationId xmlns:a16="http://schemas.microsoft.com/office/drawing/2014/main" id="{D0AEDC58-B9B4-488A-B9AB-45E59D2817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17989" y="4527101"/>
            <a:ext cx="1571862" cy="2053015"/>
          </a:xfrm>
          <a:prstGeom prst="rect">
            <a:avLst/>
          </a:prstGeom>
          <a:effectLst>
            <a:outerShdw blurRad="50800" dist="38100" dir="2700000" algn="tl" rotWithShape="0">
              <a:prstClr val="black">
                <a:alpha val="40000"/>
              </a:prstClr>
            </a:outerShdw>
          </a:effectLst>
        </p:spPr>
      </p:pic>
      <p:pic>
        <p:nvPicPr>
          <p:cNvPr id="28" name="Grafik 32">
            <a:extLst>
              <a:ext uri="{FF2B5EF4-FFF2-40B4-BE49-F238E27FC236}">
                <a16:creationId xmlns:a16="http://schemas.microsoft.com/office/drawing/2014/main" id="{D1F4B9FC-3E7C-4F33-963F-F94C3FAA577D}"/>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46423" y="6034073"/>
            <a:ext cx="1178189" cy="221159"/>
          </a:xfrm>
          <a:prstGeom prst="rect">
            <a:avLst/>
          </a:prstGeom>
        </p:spPr>
      </p:pic>
      <p:sp>
        <p:nvSpPr>
          <p:cNvPr id="30" name="Abgerundetes Rechteck 23">
            <a:extLst>
              <a:ext uri="{FF2B5EF4-FFF2-40B4-BE49-F238E27FC236}">
                <a16:creationId xmlns:a16="http://schemas.microsoft.com/office/drawing/2014/main" id="{97B139EB-7202-489D-8DAC-623745224E22}"/>
              </a:ext>
            </a:extLst>
          </p:cNvPr>
          <p:cNvSpPr/>
          <p:nvPr/>
        </p:nvSpPr>
        <p:spPr>
          <a:xfrm>
            <a:off x="5220322" y="981233"/>
            <a:ext cx="6594689" cy="459326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„Als Universität haben wir eine Vielzahl von Dokumenten, die regelmäßig produziert werden müssen. dox42 ist dafür ein ideales Automatisierungswerkzeug, </a:t>
            </a:r>
          </a:p>
          <a:p>
            <a:r>
              <a:rPr lang="de-DE" sz="2000" dirty="0">
                <a:solidFill>
                  <a:schemeClr val="tx1"/>
                </a:solidFill>
              </a:rPr>
              <a:t>da die Vorlagen von unseren Fach-</a:t>
            </a:r>
          </a:p>
          <a:p>
            <a:r>
              <a:rPr lang="de-DE" sz="2000" dirty="0">
                <a:solidFill>
                  <a:schemeClr val="tx1"/>
                </a:solidFill>
              </a:rPr>
              <a:t>abteilungen in der gewohnten Office-</a:t>
            </a:r>
          </a:p>
          <a:p>
            <a:r>
              <a:rPr lang="de-DE" sz="2000" dirty="0">
                <a:solidFill>
                  <a:schemeClr val="tx1"/>
                </a:solidFill>
              </a:rPr>
              <a:t>Umgebung erzeugt werden können. </a:t>
            </a:r>
          </a:p>
          <a:p>
            <a:r>
              <a:rPr lang="de-DE" sz="2000" dirty="0">
                <a:solidFill>
                  <a:schemeClr val="tx1"/>
                </a:solidFill>
              </a:rPr>
              <a:t>Das minimiert den Einschulungsaufwand</a:t>
            </a:r>
          </a:p>
          <a:p>
            <a:r>
              <a:rPr lang="de-DE" sz="2000" dirty="0">
                <a:solidFill>
                  <a:schemeClr val="tx1"/>
                </a:solidFill>
              </a:rPr>
              <a:t>und entlastet die IT von Layout- und Gestaltungsaufgaben.“ </a:t>
            </a:r>
            <a:r>
              <a:rPr lang="de-AT" sz="2000" dirty="0">
                <a:solidFill>
                  <a:schemeClr val="tx1"/>
                </a:solidFill>
                <a:ea typeface="Tahoma" panose="020B0604030504040204" pitchFamily="34" charset="0"/>
                <a:cs typeface="Tahoma" panose="020B0604030504040204" pitchFamily="34" charset="0"/>
              </a:rPr>
              <a:t>			</a:t>
            </a:r>
          </a:p>
          <a:p>
            <a:endParaRPr lang="de-AT" sz="20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				                   Kurt Rosivatz Leiter Informationsmanagement</a:t>
            </a:r>
            <a:endParaRPr lang="de-AT" sz="2000" dirty="0">
              <a:solidFill>
                <a:schemeClr val="tx1"/>
              </a:solidFill>
              <a:ea typeface="Tahoma" panose="020B0604030504040204" pitchFamily="34" charset="0"/>
              <a:cs typeface="Tahoma" panose="020B0604030504040204" pitchFamily="34" charset="0"/>
            </a:endParaRPr>
          </a:p>
        </p:txBody>
      </p:sp>
      <p:pic>
        <p:nvPicPr>
          <p:cNvPr id="32" name="Grafik 35">
            <a:hlinkClick r:id="rId9"/>
            <a:extLst>
              <a:ext uri="{FF2B5EF4-FFF2-40B4-BE49-F238E27FC236}">
                <a16:creationId xmlns:a16="http://schemas.microsoft.com/office/drawing/2014/main" id="{9461FCC0-DC3F-4C25-831F-9A41A116CFB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185515" y="4055520"/>
            <a:ext cx="2545420" cy="1518981"/>
          </a:xfrm>
          <a:prstGeom prst="rect">
            <a:avLst/>
          </a:prstGeom>
        </p:spPr>
      </p:pic>
      <p:pic>
        <p:nvPicPr>
          <p:cNvPr id="34" name="Grafik 14">
            <a:extLst>
              <a:ext uri="{FF2B5EF4-FFF2-40B4-BE49-F238E27FC236}">
                <a16:creationId xmlns:a16="http://schemas.microsoft.com/office/drawing/2014/main" id="{171ED828-0C50-495B-91BF-77A2F7F57AB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2809" t="9419" r="6642" b="36659"/>
          <a:stretch/>
        </p:blipFill>
        <p:spPr>
          <a:xfrm>
            <a:off x="9866771" y="2350993"/>
            <a:ext cx="1800000" cy="1800000"/>
          </a:xfrm>
          <a:prstGeom prst="rect">
            <a:avLst/>
          </a:prstGeom>
        </p:spPr>
      </p:pic>
      <p:pic>
        <p:nvPicPr>
          <p:cNvPr id="36" name="Grafik 3">
            <a:extLst>
              <a:ext uri="{FF2B5EF4-FFF2-40B4-BE49-F238E27FC236}">
                <a16:creationId xmlns:a16="http://schemas.microsoft.com/office/drawing/2014/main" id="{ACFDEDE2-A5A4-47A7-A313-05504221BF37}"/>
              </a:ext>
            </a:extLst>
          </p:cNvPr>
          <p:cNvPicPr>
            <a:picLocks noChangeAspect="1"/>
          </p:cNvPicPr>
          <p:nvPr/>
        </p:nvPicPr>
        <p:blipFill>
          <a:blip r:embed="rId12"/>
          <a:stretch>
            <a:fillRect/>
          </a:stretch>
        </p:blipFill>
        <p:spPr>
          <a:xfrm>
            <a:off x="911888" y="4527101"/>
            <a:ext cx="1910437" cy="2023648"/>
          </a:xfrm>
          <a:prstGeom prst="rect">
            <a:avLst/>
          </a:prstGeom>
          <a:effectLst>
            <a:outerShdw blurRad="50800" dist="38100" dir="2700000" algn="tl" rotWithShape="0">
              <a:prstClr val="black">
                <a:alpha val="40000"/>
              </a:prstClr>
            </a:outerShdw>
          </a:effectLst>
        </p:spPr>
      </p:pic>
      <p:pic>
        <p:nvPicPr>
          <p:cNvPr id="38" name="Picture 37">
            <a:extLst>
              <a:ext uri="{FF2B5EF4-FFF2-40B4-BE49-F238E27FC236}">
                <a16:creationId xmlns:a16="http://schemas.microsoft.com/office/drawing/2014/main" id="{4CCD4E81-27E4-40C2-9C82-56E512E623E0}"/>
              </a:ext>
            </a:extLst>
          </p:cNvPr>
          <p:cNvPicPr>
            <a:picLocks noChangeAspect="1"/>
          </p:cNvPicPr>
          <p:nvPr/>
        </p:nvPicPr>
        <p:blipFill>
          <a:blip r:embed="rId13" cstate="print">
            <a:extLst>
              <a:ext uri="{28A0092B-C50C-407E-A947-70E740481C1C}">
                <a14:useLocalDpi xmlns:a14="http://schemas.microsoft.com/office/drawing/2010/main"/>
              </a:ext>
            </a:extLst>
          </a:blip>
          <a:stretch/>
        </p:blipFill>
        <p:spPr>
          <a:xfrm>
            <a:off x="7091092" y="5911346"/>
            <a:ext cx="1993418" cy="430297"/>
          </a:xfrm>
          <a:prstGeom prst="rect">
            <a:avLst/>
          </a:prstGeom>
        </p:spPr>
      </p:pic>
    </p:spTree>
    <p:extLst>
      <p:ext uri="{BB962C8B-B14F-4D97-AF65-F5344CB8AC3E}">
        <p14:creationId xmlns:p14="http://schemas.microsoft.com/office/powerpoint/2010/main" val="333617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4" name="Grafik 7" descr="&lt;tb&gt;&lt;regionid&gt;bde4a3c0-b08b-4b19-ade1-f5373d6f0aaf&lt;/regionid&gt; &lt;dir&gt;1&lt;/dir&gt;   &lt;condtition&gt;&lt;![CDATA[Branche = &quot;Gesundheitswesen&quot; or Branche =  &quot;Alle Branchen&quot;]]&gt;&lt;/condtition&gt;&lt;/tb&gt;">
            <a:extLst>
              <a:ext uri="{FF2B5EF4-FFF2-40B4-BE49-F238E27FC236}">
                <a16:creationId xmlns:a16="http://schemas.microsoft.com/office/drawing/2014/main" id="{52E23506-D21E-4B66-B9D7-AA60DE5C34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15" name="Textfeld 15">
            <a:extLst>
              <a:ext uri="{FF2B5EF4-FFF2-40B4-BE49-F238E27FC236}">
                <a16:creationId xmlns:a16="http://schemas.microsoft.com/office/drawing/2014/main" id="{606090F0-4110-45F7-A19B-D25BB6B8D4AB}"/>
              </a:ext>
            </a:extLst>
          </p:cNvPr>
          <p:cNvSpPr txBox="1"/>
          <p:nvPr/>
        </p:nvSpPr>
        <p:spPr>
          <a:xfrm>
            <a:off x="0" y="0"/>
            <a:ext cx="12202209"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a:solidFill>
                  <a:schemeClr val="bg1"/>
                </a:solidFill>
              </a:rPr>
              <a:t>dox42 ist genau richtig im Gesundheitswesen </a:t>
            </a:r>
          </a:p>
        </p:txBody>
      </p:sp>
      <p:sp>
        <p:nvSpPr>
          <p:cNvPr id="19" name="Abgerundetes Rechteck 21">
            <a:extLst>
              <a:ext uri="{FF2B5EF4-FFF2-40B4-BE49-F238E27FC236}">
                <a16:creationId xmlns:a16="http://schemas.microsoft.com/office/drawing/2014/main" id="{FD9808B6-8FF8-455C-9D36-B11643B9FAC8}"/>
              </a:ext>
            </a:extLst>
          </p:cNvPr>
          <p:cNvSpPr/>
          <p:nvPr/>
        </p:nvSpPr>
        <p:spPr>
          <a:xfrm>
            <a:off x="6957802" y="3667988"/>
            <a:ext cx="4747303" cy="2570917"/>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a:t>Gesundheitsberichte</a:t>
            </a:r>
          </a:p>
          <a:p>
            <a:pPr marL="285750" indent="-285750">
              <a:spcAft>
                <a:spcPts val="600"/>
              </a:spcAft>
              <a:buBlip>
                <a:blip r:embed="rId5"/>
              </a:buBlip>
            </a:pPr>
            <a:r>
              <a:rPr lang="de-AT" sz="2000"/>
              <a:t>Patientenbriefe</a:t>
            </a:r>
          </a:p>
          <a:p>
            <a:pPr marL="285750" indent="-285750">
              <a:spcAft>
                <a:spcPts val="600"/>
              </a:spcAft>
              <a:buBlip>
                <a:blip r:embed="rId5"/>
              </a:buBlip>
            </a:pPr>
            <a:r>
              <a:rPr lang="de-AT" sz="2000"/>
              <a:t>Pflegedokumentation</a:t>
            </a:r>
          </a:p>
          <a:p>
            <a:pPr marL="285750" indent="-285750">
              <a:spcAft>
                <a:spcPts val="600"/>
              </a:spcAft>
              <a:buBlip>
                <a:blip r:embed="rId5"/>
              </a:buBlip>
            </a:pPr>
            <a:r>
              <a:rPr lang="de-AT" sz="2000"/>
              <a:t>Projektmanagementberichte</a:t>
            </a:r>
          </a:p>
          <a:p>
            <a:pPr marL="285750" indent="-285750">
              <a:spcAft>
                <a:spcPts val="600"/>
              </a:spcAft>
              <a:buBlip>
                <a:blip r:embed="rId5"/>
              </a:buBlip>
            </a:pPr>
            <a:r>
              <a:rPr lang="de-AT" sz="2000"/>
              <a:t>Mitarbeiterverträge</a:t>
            </a:r>
          </a:p>
          <a:p>
            <a:pPr marL="285750" indent="-285750">
              <a:spcAft>
                <a:spcPts val="600"/>
              </a:spcAft>
              <a:buBlip>
                <a:blip r:embed="rId5"/>
              </a:buBlip>
            </a:pPr>
            <a:r>
              <a:rPr lang="de-AT" sz="2000"/>
              <a:t>Und viele weitere Anwendungen</a:t>
            </a:r>
            <a:endParaRPr lang="de-AT" sz="2000" dirty="0"/>
          </a:p>
        </p:txBody>
      </p:sp>
      <p:sp>
        <p:nvSpPr>
          <p:cNvPr id="20" name="Abgerundetes Rechteck 23">
            <a:extLst>
              <a:ext uri="{FF2B5EF4-FFF2-40B4-BE49-F238E27FC236}">
                <a16:creationId xmlns:a16="http://schemas.microsoft.com/office/drawing/2014/main" id="{AB3A8925-5088-4D5B-8F5C-7D8605762C01}"/>
              </a:ext>
            </a:extLst>
          </p:cNvPr>
          <p:cNvSpPr/>
          <p:nvPr/>
        </p:nvSpPr>
        <p:spPr>
          <a:xfrm>
            <a:off x="108857" y="970836"/>
            <a:ext cx="6280623" cy="4278087"/>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„Bisher mussten Anforderungen mittels Programmierung umgesetzt werden. Anpassungen am Layout konnten ausschließlich durch die Entwicklungsabteilung erfolgen. </a:t>
            </a:r>
          </a:p>
          <a:p>
            <a:r>
              <a:rPr lang="de-DE" sz="2000" dirty="0">
                <a:solidFill>
                  <a:schemeClr val="tx1"/>
                </a:solidFill>
              </a:rPr>
              <a:t>Durch den Einsatz von dox42 ist es </a:t>
            </a:r>
          </a:p>
          <a:p>
            <a:r>
              <a:rPr lang="de-DE" sz="2000" dirty="0">
                <a:solidFill>
                  <a:schemeClr val="tx1"/>
                </a:solidFill>
              </a:rPr>
              <a:t>nun einfach möglich, unterschiedliche</a:t>
            </a:r>
          </a:p>
          <a:p>
            <a:r>
              <a:rPr lang="de-DE" sz="2000" dirty="0">
                <a:solidFill>
                  <a:schemeClr val="tx1"/>
                </a:solidFill>
              </a:rPr>
              <a:t>Datenquellen anzubinden und die </a:t>
            </a:r>
          </a:p>
          <a:p>
            <a:r>
              <a:rPr lang="de-DE" sz="2000" dirty="0">
                <a:solidFill>
                  <a:schemeClr val="tx1"/>
                </a:solidFill>
              </a:rPr>
              <a:t>erforderlichen Vorlagen intuitiv </a:t>
            </a:r>
            <a:br>
              <a:rPr lang="de-DE" sz="2000" dirty="0">
                <a:solidFill>
                  <a:schemeClr val="tx1"/>
                </a:solidFill>
              </a:rPr>
            </a:br>
            <a:r>
              <a:rPr lang="de-DE" sz="2000" dirty="0">
                <a:solidFill>
                  <a:schemeClr val="tx1"/>
                </a:solidFill>
              </a:rPr>
              <a:t>und schnell in MS Office zu </a:t>
            </a:r>
          </a:p>
          <a:p>
            <a:r>
              <a:rPr lang="de-DE" sz="2000" dirty="0">
                <a:solidFill>
                  <a:schemeClr val="tx1"/>
                </a:solidFill>
              </a:rPr>
              <a:t>gestalten. Der Einarbeitungsaufwand </a:t>
            </a:r>
          </a:p>
          <a:p>
            <a:r>
              <a:rPr lang="de-DE" sz="2000" dirty="0">
                <a:solidFill>
                  <a:schemeClr val="tx1"/>
                </a:solidFill>
              </a:rPr>
              <a:t>war erstaunlich gering.“ </a:t>
            </a:r>
            <a:endParaRPr lang="de-AT" sz="20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Daniel Schmid </a:t>
            </a:r>
          </a:p>
          <a:p>
            <a:pPr algn="r"/>
            <a:r>
              <a:rPr lang="de-AT" sz="1600" dirty="0">
                <a:solidFill>
                  <a:schemeClr val="tx1"/>
                </a:solidFill>
                <a:ea typeface="Tahoma" panose="020B0604030504040204" pitchFamily="34" charset="0"/>
                <a:cs typeface="Tahoma" panose="020B0604030504040204" pitchFamily="34" charset="0"/>
              </a:rPr>
              <a:t>Gruppenleiter Integration IT-Services</a:t>
            </a:r>
            <a:endParaRPr lang="de-AT" sz="2000" dirty="0">
              <a:solidFill>
                <a:schemeClr val="tx1"/>
              </a:solidFill>
              <a:ea typeface="Tahoma" panose="020B0604030504040204" pitchFamily="34" charset="0"/>
              <a:cs typeface="Tahoma" panose="020B0604030504040204" pitchFamily="34" charset="0"/>
            </a:endParaRPr>
          </a:p>
        </p:txBody>
      </p:sp>
      <p:pic>
        <p:nvPicPr>
          <p:cNvPr id="21" name="Grafik 12">
            <a:extLst>
              <a:ext uri="{FF2B5EF4-FFF2-40B4-BE49-F238E27FC236}">
                <a16:creationId xmlns:a16="http://schemas.microsoft.com/office/drawing/2014/main" id="{48A92771-D4F6-4D0D-BB7F-9BF734D768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790" t="8777" r="12994" b="43709"/>
          <a:stretch/>
        </p:blipFill>
        <p:spPr>
          <a:xfrm>
            <a:off x="4377651" y="2465693"/>
            <a:ext cx="1800000" cy="1800000"/>
          </a:xfrm>
          <a:prstGeom prst="rect">
            <a:avLst/>
          </a:prstGeom>
        </p:spPr>
      </p:pic>
      <p:pic>
        <p:nvPicPr>
          <p:cNvPr id="22" name="Grafik 13">
            <a:extLst>
              <a:ext uri="{FF2B5EF4-FFF2-40B4-BE49-F238E27FC236}">
                <a16:creationId xmlns:a16="http://schemas.microsoft.com/office/drawing/2014/main" id="{7B98D0D0-E1C2-4173-8934-C15E49BEB45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419184" y="5417408"/>
            <a:ext cx="978315" cy="1267224"/>
          </a:xfrm>
          <a:prstGeom prst="rect">
            <a:avLst/>
          </a:prstGeom>
          <a:effectLst>
            <a:outerShdw blurRad="50800" dist="38100" dir="2700000" algn="tl" rotWithShape="0">
              <a:prstClr val="black">
                <a:alpha val="40000"/>
              </a:prstClr>
            </a:outerShdw>
          </a:effectLst>
        </p:spPr>
      </p:pic>
      <p:pic>
        <p:nvPicPr>
          <p:cNvPr id="23" name="Grafik 16">
            <a:extLst>
              <a:ext uri="{FF2B5EF4-FFF2-40B4-BE49-F238E27FC236}">
                <a16:creationId xmlns:a16="http://schemas.microsoft.com/office/drawing/2014/main" id="{3E763CB1-4566-459B-BF66-D6FAFD22150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220582" y="5417408"/>
            <a:ext cx="953290" cy="1267224"/>
          </a:xfrm>
          <a:prstGeom prst="rect">
            <a:avLst/>
          </a:prstGeom>
          <a:effectLst>
            <a:outerShdw blurRad="50800" dist="38100" dir="2700000" algn="tl" rotWithShape="0">
              <a:prstClr val="black">
                <a:alpha val="40000"/>
              </a:prstClr>
            </a:outerShdw>
          </a:effectLst>
        </p:spPr>
      </p:pic>
      <p:grpSp>
        <p:nvGrpSpPr>
          <p:cNvPr id="24" name="Gruppieren 17">
            <a:extLst>
              <a:ext uri="{FF2B5EF4-FFF2-40B4-BE49-F238E27FC236}">
                <a16:creationId xmlns:a16="http://schemas.microsoft.com/office/drawing/2014/main" id="{1B6BE904-6A12-46D7-BD6F-EDE54FEE1025}"/>
              </a:ext>
            </a:extLst>
          </p:cNvPr>
          <p:cNvGrpSpPr/>
          <p:nvPr/>
        </p:nvGrpSpPr>
        <p:grpSpPr>
          <a:xfrm rot="21391646">
            <a:off x="1256325" y="5410602"/>
            <a:ext cx="1712705" cy="1323192"/>
            <a:chOff x="1505122" y="4579735"/>
            <a:chExt cx="2332259" cy="1848792"/>
          </a:xfrm>
          <a:effectLst>
            <a:outerShdw blurRad="50800" dist="38100" dir="2700000" algn="tl" rotWithShape="0">
              <a:prstClr val="black">
                <a:alpha val="40000"/>
              </a:prstClr>
            </a:outerShdw>
          </a:effectLst>
        </p:grpSpPr>
        <p:pic>
          <p:nvPicPr>
            <p:cNvPr id="25" name="Grafik 18">
              <a:extLst>
                <a:ext uri="{FF2B5EF4-FFF2-40B4-BE49-F238E27FC236}">
                  <a16:creationId xmlns:a16="http://schemas.microsoft.com/office/drawing/2014/main" id="{5B10E9CD-ED5B-42E0-810D-A5C611103040}"/>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rot="228503">
              <a:off x="1505122" y="4579735"/>
              <a:ext cx="2311583" cy="1815242"/>
            </a:xfrm>
            <a:prstGeom prst="rect">
              <a:avLst/>
            </a:prstGeom>
          </p:spPr>
        </p:pic>
        <p:pic>
          <p:nvPicPr>
            <p:cNvPr id="26" name="Grafik 19">
              <a:extLst>
                <a:ext uri="{FF2B5EF4-FFF2-40B4-BE49-F238E27FC236}">
                  <a16:creationId xmlns:a16="http://schemas.microsoft.com/office/drawing/2014/main" id="{C6F13E7D-5419-42F8-960C-8237258E7E6A}"/>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
            <a:stretch/>
          </p:blipFill>
          <p:spPr>
            <a:xfrm rot="228381">
              <a:off x="2706104" y="4705643"/>
              <a:ext cx="1131277" cy="1722884"/>
            </a:xfrm>
            <a:prstGeom prst="rect">
              <a:avLst/>
            </a:prstGeom>
          </p:spPr>
        </p:pic>
      </p:grpSp>
    </p:spTree>
    <p:extLst>
      <p:ext uri="{BB962C8B-B14F-4D97-AF65-F5344CB8AC3E}">
        <p14:creationId xmlns:p14="http://schemas.microsoft.com/office/powerpoint/2010/main" val="38677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r="-9000"/>
          </a:stretch>
        </a:blipFill>
        <a:effectLst/>
      </p:bgPr>
    </p:bg>
    <p:spTree>
      <p:nvGrpSpPr>
        <p:cNvPr id="1" name=""/>
        <p:cNvGrpSpPr/>
        <p:nvPr/>
      </p:nvGrpSpPr>
      <p:grpSpPr>
        <a:xfrm>
          <a:off x="0" y="0"/>
          <a:ext cx="0" cy="0"/>
          <a:chOff x="0" y="0"/>
          <a:chExt cx="0" cy="0"/>
        </a:xfrm>
      </p:grpSpPr>
      <p:pic>
        <p:nvPicPr>
          <p:cNvPr id="8" name="Grafik 5" descr="&lt;tb&gt;&lt;regionid&gt;bde4a3c0-b08b-4b19-ade1-f5373d6f0aaf&lt;/regionid&gt; &lt;dir&gt;1&lt;/dir&gt;   &lt;condtition&gt;&lt;![CDATA[Branche = &quot;Bauwesen&quot; or  Branche = &quot;Alle Branchen&quot;]]&gt;&lt;/condtition&gt;&lt;/tb&gt;">
            <a:extLst>
              <a:ext uri="{FF2B5EF4-FFF2-40B4-BE49-F238E27FC236}">
                <a16:creationId xmlns:a16="http://schemas.microsoft.com/office/drawing/2014/main" id="{E51172BE-6302-4C4F-B6C4-D0D98E3AE6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81" y="529711"/>
            <a:ext cx="781159" cy="600159"/>
          </a:xfrm>
          <a:prstGeom prst="rect">
            <a:avLst/>
          </a:prstGeom>
        </p:spPr>
      </p:pic>
      <p:sp>
        <p:nvSpPr>
          <p:cNvPr id="9" name="Textfeld 13">
            <a:extLst>
              <a:ext uri="{FF2B5EF4-FFF2-40B4-BE49-F238E27FC236}">
                <a16:creationId xmlns:a16="http://schemas.microsoft.com/office/drawing/2014/main" id="{5ED8CC4A-0268-4CD5-A32A-C87D93063425}"/>
              </a:ext>
            </a:extLst>
          </p:cNvPr>
          <p:cNvSpPr txBox="1"/>
          <p:nvPr/>
        </p:nvSpPr>
        <p:spPr>
          <a:xfrm>
            <a:off x="1" y="0"/>
            <a:ext cx="12192000" cy="646331"/>
          </a:xfrm>
          <a:prstGeom prst="rect">
            <a:avLst/>
          </a:prstGeom>
          <a:solidFill>
            <a:srgbClr val="00A300"/>
          </a:solidFill>
        </p:spPr>
        <p:txBody>
          <a:bodyPr wrap="square" rtlCol="0">
            <a:spAutoFit/>
          </a:bodyPr>
          <a:lstStyle/>
          <a:p>
            <a:pPr algn="ctr"/>
            <a:r>
              <a:rPr lang="de-AT" sz="3600" b="1" dirty="0">
                <a:solidFill>
                  <a:schemeClr val="bg1"/>
                </a:solidFill>
              </a:rPr>
              <a:t>dox42 spart Kosten im Bauwesen</a:t>
            </a:r>
          </a:p>
        </p:txBody>
      </p:sp>
      <p:sp>
        <p:nvSpPr>
          <p:cNvPr id="11" name="Abgerundetes Rechteck 21">
            <a:extLst>
              <a:ext uri="{FF2B5EF4-FFF2-40B4-BE49-F238E27FC236}">
                <a16:creationId xmlns:a16="http://schemas.microsoft.com/office/drawing/2014/main" id="{3EC44F96-B44B-4362-BABD-221BE8CE9C43}"/>
              </a:ext>
            </a:extLst>
          </p:cNvPr>
          <p:cNvSpPr/>
          <p:nvPr/>
        </p:nvSpPr>
        <p:spPr>
          <a:xfrm>
            <a:off x="142237" y="756054"/>
            <a:ext cx="5516678" cy="2741176"/>
          </a:xfrm>
          <a:prstGeom prst="roundRect">
            <a:avLst/>
          </a:prstGeom>
          <a:solidFill>
            <a:schemeClr val="bg1">
              <a:alpha val="80000"/>
            </a:schemeClr>
          </a:solidFill>
        </p:spPr>
        <p:txBody>
          <a:bodyPr wrap="square">
            <a:spAutoFit/>
          </a:bodyPr>
          <a:lstStyle/>
          <a:p>
            <a:pPr marL="285750" indent="-285750">
              <a:lnSpc>
                <a:spcPct val="150000"/>
              </a:lnSpc>
              <a:spcAft>
                <a:spcPts val="600"/>
              </a:spcAft>
              <a:buBlip>
                <a:blip r:embed="rId5"/>
              </a:buBlip>
            </a:pPr>
            <a:r>
              <a:rPr lang="de-AT" sz="2000" dirty="0"/>
              <a:t>Angebote, Bestellungen, Rechnungen</a:t>
            </a:r>
          </a:p>
          <a:p>
            <a:pPr marL="285750" indent="-285750">
              <a:spcAft>
                <a:spcPts val="600"/>
              </a:spcAft>
              <a:buBlip>
                <a:blip r:embed="rId5"/>
              </a:buBlip>
            </a:pPr>
            <a:r>
              <a:rPr lang="de-AT" sz="2000" dirty="0"/>
              <a:t>Pläne, Karten und Bilder einbinden</a:t>
            </a:r>
          </a:p>
          <a:p>
            <a:pPr marL="285750" indent="-285750">
              <a:spcAft>
                <a:spcPts val="600"/>
              </a:spcAft>
              <a:buBlip>
                <a:blip r:embed="rId5"/>
              </a:buBlip>
            </a:pPr>
            <a:r>
              <a:rPr lang="de-AT" sz="2000" dirty="0"/>
              <a:t>Qualitäts- und Prüfungsberichte</a:t>
            </a:r>
          </a:p>
          <a:p>
            <a:pPr marL="285750" indent="-285750">
              <a:spcAft>
                <a:spcPts val="600"/>
              </a:spcAft>
              <a:buBlip>
                <a:blip r:embed="rId5"/>
              </a:buBlip>
            </a:pPr>
            <a:r>
              <a:rPr lang="de-AT" sz="2000" dirty="0"/>
              <a:t>Arbeitsverträge</a:t>
            </a:r>
          </a:p>
          <a:p>
            <a:pPr marL="285750" indent="-285750">
              <a:spcAft>
                <a:spcPts val="600"/>
              </a:spcAft>
              <a:buBlip>
                <a:blip r:embed="rId5"/>
              </a:buBlip>
            </a:pPr>
            <a:r>
              <a:rPr lang="de-AT" sz="2000" dirty="0"/>
              <a:t>Projektmanagementberichte</a:t>
            </a:r>
          </a:p>
          <a:p>
            <a:pPr marL="285750" indent="-285750">
              <a:spcAft>
                <a:spcPts val="600"/>
              </a:spcAft>
              <a:buBlip>
                <a:blip r:embed="rId5"/>
              </a:buBlip>
            </a:pPr>
            <a:r>
              <a:rPr lang="de-AT" sz="2000" dirty="0"/>
              <a:t>Und viele weitere Anwendungen</a:t>
            </a:r>
          </a:p>
        </p:txBody>
      </p:sp>
      <p:sp>
        <p:nvSpPr>
          <p:cNvPr id="19" name="Abgerundetes Rechteck 23">
            <a:extLst>
              <a:ext uri="{FF2B5EF4-FFF2-40B4-BE49-F238E27FC236}">
                <a16:creationId xmlns:a16="http://schemas.microsoft.com/office/drawing/2014/main" id="{35A27FA4-3F8B-463E-8EEC-1AE844ED4327}"/>
              </a:ext>
            </a:extLst>
          </p:cNvPr>
          <p:cNvSpPr/>
          <p:nvPr/>
        </p:nvSpPr>
        <p:spPr>
          <a:xfrm>
            <a:off x="6119629" y="756053"/>
            <a:ext cx="5958957" cy="5995621"/>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„Mit dox42 können wir unsere existierenden Prozesse und Systeme wirksam einsetzen und professionelle, strukturierte und automatisierte Dokumente generieren, zusätzlich ermöglicht uns dox42 ein einheitliches Vorgehen im gesamten Unternehmen. Darüber hinaus ermöglicht die Automatisierung unsere Compliance </a:t>
            </a:r>
          </a:p>
          <a:p>
            <a:r>
              <a:rPr lang="de-DE" sz="2000" dirty="0">
                <a:solidFill>
                  <a:schemeClr val="tx1"/>
                </a:solidFill>
              </a:rPr>
              <a:t>mit externen Parteien zu verbessern, die Zeit für </a:t>
            </a:r>
          </a:p>
          <a:p>
            <a:r>
              <a:rPr lang="de-DE" sz="2000" dirty="0">
                <a:solidFill>
                  <a:schemeClr val="tx1"/>
                </a:solidFill>
              </a:rPr>
              <a:t>die Vorbereitung und Erstellung </a:t>
            </a:r>
          </a:p>
          <a:p>
            <a:r>
              <a:rPr lang="de-DE" sz="2000" dirty="0">
                <a:solidFill>
                  <a:schemeClr val="tx1"/>
                </a:solidFill>
              </a:rPr>
              <a:t>unserer Dokumente zu reduzieren</a:t>
            </a:r>
          </a:p>
          <a:p>
            <a:r>
              <a:rPr lang="de-DE" sz="2000" dirty="0">
                <a:solidFill>
                  <a:schemeClr val="tx1"/>
                </a:solidFill>
              </a:rPr>
              <a:t>und hohe Arbeitsstandards zu </a:t>
            </a:r>
          </a:p>
          <a:p>
            <a:r>
              <a:rPr lang="de-DE" sz="2000" dirty="0">
                <a:solidFill>
                  <a:schemeClr val="tx1"/>
                </a:solidFill>
              </a:rPr>
              <a:t>schaffen.“</a:t>
            </a: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Jarrad Koppen</a:t>
            </a:r>
          </a:p>
          <a:p>
            <a:pPr algn="r"/>
            <a:r>
              <a:rPr lang="de-AT" sz="1600" dirty="0">
                <a:solidFill>
                  <a:schemeClr val="tx1"/>
                </a:solidFill>
                <a:ea typeface="Tahoma" panose="020B0604030504040204" pitchFamily="34" charset="0"/>
                <a:cs typeface="Tahoma" panose="020B0604030504040204" pitchFamily="34" charset="0"/>
              </a:rPr>
              <a:t>Business Solutions</a:t>
            </a:r>
          </a:p>
        </p:txBody>
      </p:sp>
      <p:pic>
        <p:nvPicPr>
          <p:cNvPr id="21" name="Grafik 21">
            <a:hlinkClick r:id="rId6"/>
            <a:extLst>
              <a:ext uri="{FF2B5EF4-FFF2-40B4-BE49-F238E27FC236}">
                <a16:creationId xmlns:a16="http://schemas.microsoft.com/office/drawing/2014/main" id="{7139455C-A118-41AB-9B1F-1D0ECA51ED8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65565" y="4541787"/>
            <a:ext cx="1600063" cy="637525"/>
          </a:xfrm>
          <a:prstGeom prst="rect">
            <a:avLst/>
          </a:prstGeom>
        </p:spPr>
      </p:pic>
      <p:pic>
        <p:nvPicPr>
          <p:cNvPr id="23" name="Grafik 10">
            <a:extLst>
              <a:ext uri="{FF2B5EF4-FFF2-40B4-BE49-F238E27FC236}">
                <a16:creationId xmlns:a16="http://schemas.microsoft.com/office/drawing/2014/main" id="{1BB29A6B-0738-4031-8B8D-88C237D9701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42515" y="5373340"/>
            <a:ext cx="962492" cy="1296966"/>
          </a:xfrm>
          <a:prstGeom prst="rect">
            <a:avLst/>
          </a:prstGeom>
          <a:effectLst>
            <a:outerShdw blurRad="50800" dist="38100" dir="2700000" algn="tl" rotWithShape="0">
              <a:prstClr val="black">
                <a:alpha val="40000"/>
              </a:prstClr>
            </a:outerShdw>
          </a:effectLst>
        </p:spPr>
      </p:pic>
      <p:pic>
        <p:nvPicPr>
          <p:cNvPr id="25" name="Grafik 11">
            <a:extLst>
              <a:ext uri="{FF2B5EF4-FFF2-40B4-BE49-F238E27FC236}">
                <a16:creationId xmlns:a16="http://schemas.microsoft.com/office/drawing/2014/main" id="{76272F77-5D80-4CA9-B958-4774FD3CF1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1222" y="5346233"/>
            <a:ext cx="934406" cy="1324073"/>
          </a:xfrm>
          <a:prstGeom prst="rect">
            <a:avLst/>
          </a:prstGeom>
          <a:effectLst>
            <a:outerShdw blurRad="50800" dist="38100" dir="2700000" algn="tl" rotWithShape="0">
              <a:prstClr val="black">
                <a:alpha val="40000"/>
              </a:prstClr>
            </a:outerShdw>
          </a:effectLst>
        </p:spPr>
      </p:pic>
      <p:pic>
        <p:nvPicPr>
          <p:cNvPr id="27" name="Grafik 22">
            <a:extLst>
              <a:ext uri="{FF2B5EF4-FFF2-40B4-BE49-F238E27FC236}">
                <a16:creationId xmlns:a16="http://schemas.microsoft.com/office/drawing/2014/main" id="{A0A2173E-CC56-45D7-BB6D-85EF29B6C8A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391" t="1425" r="-1391" b="23574"/>
          <a:stretch/>
        </p:blipFill>
        <p:spPr>
          <a:xfrm>
            <a:off x="10110200" y="4010892"/>
            <a:ext cx="1800000" cy="1800000"/>
          </a:xfrm>
          <a:prstGeom prst="rect">
            <a:avLst/>
          </a:prstGeom>
        </p:spPr>
      </p:pic>
      <p:sp>
        <p:nvSpPr>
          <p:cNvPr id="29" name="Abgerundetes Rechteck 23">
            <a:extLst>
              <a:ext uri="{FF2B5EF4-FFF2-40B4-BE49-F238E27FC236}">
                <a16:creationId xmlns:a16="http://schemas.microsoft.com/office/drawing/2014/main" id="{DEA36B6C-E57F-4048-AB26-A202768A1CA0}"/>
              </a:ext>
            </a:extLst>
          </p:cNvPr>
          <p:cNvSpPr/>
          <p:nvPr/>
        </p:nvSpPr>
        <p:spPr>
          <a:xfrm>
            <a:off x="138106" y="3606951"/>
            <a:ext cx="5779072" cy="314472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„Wir haben uns auf die Suche nach einem Tool gemacht, das uns bei der Beleg-Gestaltung unterstützt, und sind mit dox42 fündig geworden.“</a:t>
            </a:r>
            <a:endParaRPr lang="en-US" sz="2000" dirty="0">
              <a:solidFill>
                <a:schemeClr val="tx1"/>
              </a:solidFill>
            </a:endParaRPr>
          </a:p>
          <a:p>
            <a:r>
              <a:rPr lang="de-AT" sz="2000" dirty="0">
                <a:solidFill>
                  <a:schemeClr val="tx1"/>
                </a:solidFill>
              </a:rPr>
              <a:t>	</a:t>
            </a:r>
          </a:p>
          <a:p>
            <a:endParaRPr lang="en-US" sz="2000" dirty="0">
              <a:solidFill>
                <a:schemeClr val="tx1"/>
              </a:solidFill>
            </a:endParaRPr>
          </a:p>
          <a:p>
            <a:endParaRPr lang="en-US" sz="1600" dirty="0">
              <a:solidFill>
                <a:schemeClr val="tx1"/>
              </a:solidFill>
              <a:ea typeface="Tahoma" panose="020B0604030504040204" pitchFamily="34" charset="0"/>
              <a:cs typeface="Tahoma" panose="020B0604030504040204" pitchFamily="34" charset="0"/>
            </a:endParaRPr>
          </a:p>
          <a:p>
            <a:endParaRPr lang="en-US" sz="1600" dirty="0">
              <a:solidFill>
                <a:schemeClr val="tx1"/>
              </a:solidFill>
              <a:ea typeface="Tahoma" panose="020B0604030504040204" pitchFamily="34" charset="0"/>
              <a:cs typeface="Tahoma" panose="020B0604030504040204" pitchFamily="34" charset="0"/>
            </a:endParaRPr>
          </a:p>
          <a:p>
            <a:endParaRPr lang="en-US" sz="1600" dirty="0">
              <a:solidFill>
                <a:schemeClr val="tx1"/>
              </a:solidFill>
              <a:ea typeface="Tahoma" panose="020B0604030504040204" pitchFamily="34" charset="0"/>
              <a:cs typeface="Tahoma" panose="020B0604030504040204" pitchFamily="34" charset="0"/>
            </a:endParaRPr>
          </a:p>
          <a:p>
            <a:r>
              <a:rPr lang="en-US" sz="1600" dirty="0">
                <a:solidFill>
                  <a:schemeClr val="tx1"/>
                </a:solidFill>
                <a:ea typeface="Tahoma" panose="020B0604030504040204" pitchFamily="34" charset="0"/>
                <a:cs typeface="Tahoma" panose="020B0604030504040204" pitchFamily="34" charset="0"/>
              </a:rPr>
              <a:t>		</a:t>
            </a:r>
            <a:r>
              <a:rPr lang="en-US" sz="1600" dirty="0" err="1">
                <a:solidFill>
                  <a:schemeClr val="tx1"/>
                </a:solidFill>
                <a:ea typeface="Tahoma" panose="020B0604030504040204" pitchFamily="34" charset="0"/>
                <a:cs typeface="Tahoma" panose="020B0604030504040204" pitchFamily="34" charset="0"/>
              </a:rPr>
              <a:t>Raimund</a:t>
            </a:r>
            <a:r>
              <a:rPr lang="en-US" sz="1600" dirty="0">
                <a:solidFill>
                  <a:schemeClr val="tx1"/>
                </a:solidFill>
                <a:ea typeface="Tahoma" panose="020B0604030504040204" pitchFamily="34" charset="0"/>
                <a:cs typeface="Tahoma" panose="020B0604030504040204" pitchFamily="34" charset="0"/>
              </a:rPr>
              <a:t> </a:t>
            </a:r>
            <a:r>
              <a:rPr lang="en-US" sz="1600" dirty="0" err="1">
                <a:solidFill>
                  <a:schemeClr val="tx1"/>
                </a:solidFill>
                <a:ea typeface="Tahoma" panose="020B0604030504040204" pitchFamily="34" charset="0"/>
                <a:cs typeface="Tahoma" panose="020B0604030504040204" pitchFamily="34" charset="0"/>
              </a:rPr>
              <a:t>Heinle</a:t>
            </a:r>
            <a:endParaRPr lang="en-US" sz="1600" dirty="0">
              <a:solidFill>
                <a:schemeClr val="tx1"/>
              </a:solidFill>
              <a:ea typeface="Tahoma" panose="020B0604030504040204" pitchFamily="34" charset="0"/>
              <a:cs typeface="Tahoma" panose="020B0604030504040204" pitchFamily="34" charset="0"/>
            </a:endParaRPr>
          </a:p>
          <a:p>
            <a:r>
              <a:rPr lang="en-US" sz="1600" dirty="0">
                <a:solidFill>
                  <a:schemeClr val="tx1"/>
                </a:solidFill>
                <a:ea typeface="Tahoma" panose="020B0604030504040204" pitchFamily="34" charset="0"/>
                <a:cs typeface="Tahoma" panose="020B0604030504040204" pitchFamily="34" charset="0"/>
              </a:rPr>
              <a:t>		IT Leiter</a:t>
            </a:r>
          </a:p>
          <a:p>
            <a:endParaRPr lang="de-AT" sz="2000" dirty="0">
              <a:solidFill>
                <a:schemeClr val="tx1"/>
              </a:solidFill>
              <a:ea typeface="Tahoma" panose="020B0604030504040204" pitchFamily="34" charset="0"/>
              <a:cs typeface="Tahoma" panose="020B0604030504040204" pitchFamily="34" charset="0"/>
            </a:endParaRPr>
          </a:p>
          <a:p>
            <a:endParaRPr lang="de-AT" sz="2400" dirty="0">
              <a:solidFill>
                <a:schemeClr val="tx1"/>
              </a:solidFill>
              <a:ea typeface="Tahoma" panose="020B0604030504040204" pitchFamily="34" charset="0"/>
              <a:cs typeface="Tahoma" panose="020B0604030504040204" pitchFamily="34" charset="0"/>
            </a:endParaRPr>
          </a:p>
          <a:p>
            <a:pPr algn="l"/>
            <a:r>
              <a:rPr lang="de-AT" sz="1600" dirty="0">
                <a:solidFill>
                  <a:schemeClr val="tx1"/>
                </a:solidFill>
                <a:ea typeface="Tahoma" panose="020B0604030504040204" pitchFamily="34" charset="0"/>
                <a:cs typeface="Tahoma" panose="020B0604030504040204" pitchFamily="34" charset="0"/>
              </a:rPr>
              <a:t>				</a:t>
            </a:r>
            <a:endParaRPr lang="en-US" sz="1600" dirty="0">
              <a:solidFill>
                <a:schemeClr val="tx1"/>
              </a:solidFill>
              <a:ea typeface="Tahoma" panose="020B0604030504040204" pitchFamily="34" charset="0"/>
              <a:cs typeface="Tahoma" panose="020B0604030504040204" pitchFamily="34" charset="0"/>
            </a:endParaRPr>
          </a:p>
        </p:txBody>
      </p:sp>
      <p:pic>
        <p:nvPicPr>
          <p:cNvPr id="31" name="Picture 2" descr="Raimund Heinle Profile Picture">
            <a:extLst>
              <a:ext uri="{FF2B5EF4-FFF2-40B4-BE49-F238E27FC236}">
                <a16:creationId xmlns:a16="http://schemas.microsoft.com/office/drawing/2014/main" id="{F75D64C0-00F0-4BD1-A796-B10BD7FE34A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p:blipFill>
        <p:spPr bwMode="auto">
          <a:xfrm>
            <a:off x="3745163" y="4870306"/>
            <a:ext cx="1800000" cy="1800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A picture containing drawing&#10;&#10;Description automatically generated">
            <a:extLst>
              <a:ext uri="{FF2B5EF4-FFF2-40B4-BE49-F238E27FC236}">
                <a16:creationId xmlns:a16="http://schemas.microsoft.com/office/drawing/2014/main" id="{11172DCF-AD76-42F5-B0F4-36CC83D31518}"/>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a:ext>
            </a:extLst>
          </a:blip>
          <a:stretch>
            <a:fillRect/>
          </a:stretch>
        </p:blipFill>
        <p:spPr>
          <a:xfrm>
            <a:off x="429430" y="5249600"/>
            <a:ext cx="1468028" cy="1468028"/>
          </a:xfrm>
          <a:prstGeom prst="rect">
            <a:avLst/>
          </a:prstGeom>
        </p:spPr>
      </p:pic>
      <p:pic>
        <p:nvPicPr>
          <p:cNvPr id="35" name="Picture 2" descr="C:\Users\stefan.gwihs\Projects\IRG - Rating Tool\Documentation\2013-10-17_dox42day\IRG-Ribbon_Generierung.png">
            <a:extLst>
              <a:ext uri="{FF2B5EF4-FFF2-40B4-BE49-F238E27FC236}">
                <a16:creationId xmlns:a16="http://schemas.microsoft.com/office/drawing/2014/main" id="{32717E6A-4B0C-4CA6-BB92-83AF616071BC}"/>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b="19231"/>
          <a:stretch/>
        </p:blipFill>
        <p:spPr bwMode="auto">
          <a:xfrm>
            <a:off x="5747614" y="5535424"/>
            <a:ext cx="1519184" cy="1158246"/>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62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pic>
        <p:nvPicPr>
          <p:cNvPr id="8" name="Grafik 9" descr="&lt;tb&gt;&lt;regionid&gt;bde4a3c0-b08b-4b19-ade1-f5373d6f0aaf&lt;/regionid&gt; &lt;dir&gt;1&lt;/dir&gt;   &lt;condtition&gt;&lt;![CDATA[Branche = &quot;Transport, Tourismus, Kommunikation, Freizeitgestaltung und Kunst&quot; or Branche =  &quot;Alle Branchen&quot;]]&gt;&lt;/condtition&gt;&lt;/tb&gt;">
            <a:extLst>
              <a:ext uri="{FF2B5EF4-FFF2-40B4-BE49-F238E27FC236}">
                <a16:creationId xmlns:a16="http://schemas.microsoft.com/office/drawing/2014/main" id="{57BD0E2A-B65B-4414-B921-8F16BA46F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9" name="Textfeld 11">
            <a:extLst>
              <a:ext uri="{FF2B5EF4-FFF2-40B4-BE49-F238E27FC236}">
                <a16:creationId xmlns:a16="http://schemas.microsoft.com/office/drawing/2014/main" id="{0E7CC457-3104-4531-AEBC-439F3CEA34CA}"/>
              </a:ext>
            </a:extLst>
          </p:cNvPr>
          <p:cNvSpPr txBox="1"/>
          <p:nvPr/>
        </p:nvSpPr>
        <p:spPr>
          <a:xfrm>
            <a:off x="-25947" y="0"/>
            <a:ext cx="12245244" cy="648000"/>
          </a:xfrm>
          <a:prstGeom prst="rect">
            <a:avLst/>
          </a:prstGeom>
          <a:solidFill>
            <a:srgbClr val="00A300"/>
          </a:solidFill>
        </p:spPr>
        <p:txBody>
          <a:bodyPr wrap="square" rtlCol="0" anchor="ctr">
            <a:spAutoFit/>
          </a:bodyPr>
          <a:lstStyle/>
          <a:p>
            <a:pPr algn="ctr"/>
            <a:r>
              <a:rPr lang="de-AT" sz="2800" b="1">
                <a:solidFill>
                  <a:schemeClr val="bg1"/>
                </a:solidFill>
              </a:rPr>
              <a:t>dox42 im Transport, Tourismus, Kommunikation, Freizeitgestaltung und Kunst</a:t>
            </a:r>
            <a:endParaRPr lang="de-AT" sz="2800" b="1" dirty="0">
              <a:solidFill>
                <a:schemeClr val="bg1"/>
              </a:solidFill>
            </a:endParaRPr>
          </a:p>
        </p:txBody>
      </p:sp>
      <p:sp>
        <p:nvSpPr>
          <p:cNvPr id="11" name="Abgerundetes Rechteck 21">
            <a:extLst>
              <a:ext uri="{FF2B5EF4-FFF2-40B4-BE49-F238E27FC236}">
                <a16:creationId xmlns:a16="http://schemas.microsoft.com/office/drawing/2014/main" id="{C673DBB9-1033-42A7-A09F-DA16D52C7BC8}"/>
              </a:ext>
            </a:extLst>
          </p:cNvPr>
          <p:cNvSpPr/>
          <p:nvPr/>
        </p:nvSpPr>
        <p:spPr>
          <a:xfrm>
            <a:off x="411164" y="3708518"/>
            <a:ext cx="4958277" cy="2570917"/>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a:t>Reisetickets, Eventtickets</a:t>
            </a:r>
          </a:p>
          <a:p>
            <a:pPr marL="285750" indent="-285750">
              <a:spcAft>
                <a:spcPts val="600"/>
              </a:spcAft>
              <a:buBlip>
                <a:blip r:embed="rId5"/>
              </a:buBlip>
            </a:pPr>
            <a:r>
              <a:rPr lang="de-AT" sz="2000"/>
              <a:t>Angebote, Bestellungen, Rechnungen</a:t>
            </a:r>
          </a:p>
          <a:p>
            <a:pPr marL="285750" indent="-285750">
              <a:spcAft>
                <a:spcPts val="600"/>
              </a:spcAft>
              <a:buBlip>
                <a:blip r:embed="rId5"/>
              </a:buBlip>
            </a:pPr>
            <a:r>
              <a:rPr lang="de-AT" sz="2000"/>
              <a:t>Briefe, Serienbriefe</a:t>
            </a:r>
          </a:p>
          <a:p>
            <a:pPr marL="285750" indent="-285750">
              <a:spcAft>
                <a:spcPts val="600"/>
              </a:spcAft>
              <a:buBlip>
                <a:blip r:embed="rId5"/>
              </a:buBlip>
            </a:pPr>
            <a:r>
              <a:rPr lang="de-AT" sz="2000"/>
              <a:t>Gutscheine</a:t>
            </a:r>
          </a:p>
          <a:p>
            <a:pPr marL="285750" indent="-285750">
              <a:spcAft>
                <a:spcPts val="600"/>
              </a:spcAft>
              <a:buBlip>
                <a:blip r:embed="rId5"/>
              </a:buBlip>
            </a:pPr>
            <a:r>
              <a:rPr lang="de-AT" sz="2000"/>
              <a:t>Mitarbeiterverträge</a:t>
            </a:r>
          </a:p>
          <a:p>
            <a:pPr marL="285750" indent="-285750">
              <a:spcAft>
                <a:spcPts val="600"/>
              </a:spcAft>
              <a:buBlip>
                <a:blip r:embed="rId5"/>
              </a:buBlip>
            </a:pPr>
            <a:r>
              <a:rPr lang="de-AT" sz="2000"/>
              <a:t>Und viele weitere Anwendungen</a:t>
            </a:r>
            <a:endParaRPr lang="de-AT" sz="2000" dirty="0"/>
          </a:p>
        </p:txBody>
      </p:sp>
      <p:sp>
        <p:nvSpPr>
          <p:cNvPr id="12" name="Abgerundetes Rechteck 23">
            <a:extLst>
              <a:ext uri="{FF2B5EF4-FFF2-40B4-BE49-F238E27FC236}">
                <a16:creationId xmlns:a16="http://schemas.microsoft.com/office/drawing/2014/main" id="{AA83CED1-5671-48E4-937F-E72603A04D1D}"/>
              </a:ext>
            </a:extLst>
          </p:cNvPr>
          <p:cNvSpPr/>
          <p:nvPr/>
        </p:nvSpPr>
        <p:spPr>
          <a:xfrm>
            <a:off x="6046023" y="1116809"/>
            <a:ext cx="5655421" cy="360079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a:solidFill>
                  <a:schemeClr val="tx1"/>
                </a:solidFill>
              </a:rPr>
              <a:t>„Die Umsetzung mit Hilfe von dox42 im internen Bestellsystem hat gezeigt, dass </a:t>
            </a:r>
          </a:p>
          <a:p>
            <a:r>
              <a:rPr lang="de-DE" sz="2000">
                <a:solidFill>
                  <a:schemeClr val="tx1"/>
                </a:solidFill>
              </a:rPr>
              <a:t>diese Softwarelösung einfach </a:t>
            </a:r>
          </a:p>
          <a:p>
            <a:r>
              <a:rPr lang="de-DE" sz="2000">
                <a:solidFill>
                  <a:schemeClr val="tx1"/>
                </a:solidFill>
              </a:rPr>
              <a:t>und nahtlos in bestehende </a:t>
            </a:r>
          </a:p>
          <a:p>
            <a:r>
              <a:rPr lang="de-DE" sz="2000">
                <a:solidFill>
                  <a:schemeClr val="tx1"/>
                </a:solidFill>
              </a:rPr>
              <a:t>IT-Anwendungen integriert </a:t>
            </a:r>
          </a:p>
          <a:p>
            <a:r>
              <a:rPr lang="de-DE" sz="2000">
                <a:solidFill>
                  <a:schemeClr val="tx1"/>
                </a:solidFill>
              </a:rPr>
              <a:t>werden kann.“</a:t>
            </a:r>
          </a:p>
          <a:p>
            <a:endParaRPr lang="de-AT" sz="2000">
              <a:solidFill>
                <a:schemeClr val="tx1"/>
              </a:solidFill>
              <a:ea typeface="Tahoma" panose="020B0604030504040204" pitchFamily="34" charset="0"/>
              <a:cs typeface="Tahoma" panose="020B0604030504040204" pitchFamily="34" charset="0"/>
            </a:endParaRPr>
          </a:p>
          <a:p>
            <a:r>
              <a:rPr lang="de-AT" sz="2000">
                <a:solidFill>
                  <a:schemeClr val="tx1"/>
                </a:solidFill>
                <a:ea typeface="Tahoma" panose="020B0604030504040204" pitchFamily="34" charset="0"/>
                <a:cs typeface="Tahoma" panose="020B0604030504040204" pitchFamily="34" charset="0"/>
              </a:rPr>
              <a:t>			     </a:t>
            </a:r>
          </a:p>
          <a:p>
            <a:pPr algn="r"/>
            <a:r>
              <a:rPr lang="de-AT" sz="2000">
                <a:solidFill>
                  <a:schemeClr val="tx1"/>
                </a:solidFill>
                <a:ea typeface="Tahoma" panose="020B0604030504040204" pitchFamily="34" charset="0"/>
                <a:cs typeface="Tahoma" panose="020B0604030504040204" pitchFamily="34" charset="0"/>
              </a:rPr>
              <a:t>			      </a:t>
            </a:r>
            <a:r>
              <a:rPr lang="de-AT" sz="1600">
                <a:solidFill>
                  <a:schemeClr val="tx1"/>
                </a:solidFill>
                <a:ea typeface="Tahoma" panose="020B0604030504040204" pitchFamily="34" charset="0"/>
                <a:cs typeface="Tahoma" panose="020B0604030504040204" pitchFamily="34" charset="0"/>
              </a:rPr>
              <a:t>Magdalena Maier</a:t>
            </a:r>
          </a:p>
          <a:p>
            <a:pPr algn="r"/>
            <a:r>
              <a:rPr lang="de-AT" sz="1600">
                <a:solidFill>
                  <a:schemeClr val="tx1"/>
                </a:solidFill>
                <a:ea typeface="Tahoma" panose="020B0604030504040204" pitchFamily="34" charset="0"/>
                <a:cs typeface="Tahoma" panose="020B0604030504040204" pitchFamily="34" charset="0"/>
              </a:rPr>
              <a:t>CIO</a:t>
            </a:r>
            <a:endParaRPr lang="de-AT" sz="1600" dirty="0">
              <a:solidFill>
                <a:schemeClr val="tx1"/>
              </a:solidFill>
              <a:ea typeface="Tahoma" panose="020B0604030504040204" pitchFamily="34" charset="0"/>
              <a:cs typeface="Tahoma" panose="020B0604030504040204" pitchFamily="34" charset="0"/>
            </a:endParaRPr>
          </a:p>
        </p:txBody>
      </p:sp>
      <p:pic>
        <p:nvPicPr>
          <p:cNvPr id="24" name="Grafik 13">
            <a:extLst>
              <a:ext uri="{FF2B5EF4-FFF2-40B4-BE49-F238E27FC236}">
                <a16:creationId xmlns:a16="http://schemas.microsoft.com/office/drawing/2014/main" id="{09F742C3-D0D2-4B46-B334-FD0B6DB968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1612" y="1505521"/>
            <a:ext cx="1290998" cy="1702622"/>
          </a:xfrm>
          <a:prstGeom prst="rect">
            <a:avLst/>
          </a:prstGeom>
          <a:effectLst>
            <a:outerShdw blurRad="50800" dist="38100" dir="2700000" algn="tl" rotWithShape="0">
              <a:prstClr val="black">
                <a:alpha val="40000"/>
              </a:prstClr>
            </a:outerShdw>
          </a:effectLst>
        </p:spPr>
      </p:pic>
      <p:pic>
        <p:nvPicPr>
          <p:cNvPr id="26" name="Grafik 16">
            <a:extLst>
              <a:ext uri="{FF2B5EF4-FFF2-40B4-BE49-F238E27FC236}">
                <a16:creationId xmlns:a16="http://schemas.microsoft.com/office/drawing/2014/main" id="{6BD2CF37-FC31-459B-AAFA-481EAF54F1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75048" y="1505522"/>
            <a:ext cx="1707578" cy="1707578"/>
          </a:xfrm>
          <a:prstGeom prst="rect">
            <a:avLst/>
          </a:prstGeom>
          <a:effectLst>
            <a:outerShdw blurRad="50800" dist="38100" dir="2700000" algn="tl" rotWithShape="0">
              <a:prstClr val="black">
                <a:alpha val="40000"/>
              </a:prstClr>
            </a:outerShdw>
          </a:effectLst>
        </p:spPr>
      </p:pic>
      <p:pic>
        <p:nvPicPr>
          <p:cNvPr id="28" name="Grafik 18">
            <a:hlinkClick r:id="rId8"/>
            <a:extLst>
              <a:ext uri="{FF2B5EF4-FFF2-40B4-BE49-F238E27FC236}">
                <a16:creationId xmlns:a16="http://schemas.microsoft.com/office/drawing/2014/main" id="{8F147625-6FB3-43F0-9F0C-78DEDB8F2FD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44859" y="3355086"/>
            <a:ext cx="1844914" cy="706863"/>
          </a:xfrm>
          <a:prstGeom prst="rect">
            <a:avLst/>
          </a:prstGeom>
        </p:spPr>
      </p:pic>
      <p:sp>
        <p:nvSpPr>
          <p:cNvPr id="30" name="Abgerundetes Rechteck 5">
            <a:extLst>
              <a:ext uri="{FF2B5EF4-FFF2-40B4-BE49-F238E27FC236}">
                <a16:creationId xmlns:a16="http://schemas.microsoft.com/office/drawing/2014/main" id="{BD0D65D5-415A-41A7-B06D-8D8F53338715}"/>
              </a:ext>
            </a:extLst>
          </p:cNvPr>
          <p:cNvSpPr/>
          <p:nvPr/>
        </p:nvSpPr>
        <p:spPr>
          <a:xfrm>
            <a:off x="6046023" y="5133035"/>
            <a:ext cx="5655421" cy="114640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2" name="Grafik 20">
            <a:extLst>
              <a:ext uri="{FF2B5EF4-FFF2-40B4-BE49-F238E27FC236}">
                <a16:creationId xmlns:a16="http://schemas.microsoft.com/office/drawing/2014/main" id="{EA103524-D18E-44DF-99F9-7AA87E879F91}"/>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9037922" y="5249642"/>
            <a:ext cx="2337729" cy="755866"/>
          </a:xfrm>
          <a:prstGeom prst="rect">
            <a:avLst/>
          </a:prstGeom>
        </p:spPr>
      </p:pic>
      <p:pic>
        <p:nvPicPr>
          <p:cNvPr id="34" name="Picture 33">
            <a:extLst>
              <a:ext uri="{FF2B5EF4-FFF2-40B4-BE49-F238E27FC236}">
                <a16:creationId xmlns:a16="http://schemas.microsoft.com/office/drawing/2014/main" id="{6A3F6D94-E791-4DDC-84CA-581AEE8A95E1}"/>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380799" y="5386177"/>
            <a:ext cx="2331330" cy="644613"/>
          </a:xfrm>
          <a:prstGeom prst="rect">
            <a:avLst/>
          </a:prstGeom>
        </p:spPr>
      </p:pic>
      <p:pic>
        <p:nvPicPr>
          <p:cNvPr id="36" name="Grafik 17">
            <a:extLst>
              <a:ext uri="{FF2B5EF4-FFF2-40B4-BE49-F238E27FC236}">
                <a16:creationId xmlns:a16="http://schemas.microsoft.com/office/drawing/2014/main" id="{E56ACD15-A8F9-4DC8-A7F0-0900B678C6F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7929" t="3164" r="1018" b="5782"/>
          <a:stretch/>
        </p:blipFill>
        <p:spPr>
          <a:xfrm>
            <a:off x="9816960" y="1908517"/>
            <a:ext cx="1800000" cy="1800000"/>
          </a:xfrm>
          <a:prstGeom prst="rect">
            <a:avLst/>
          </a:prstGeom>
        </p:spPr>
      </p:pic>
    </p:spTree>
    <p:extLst>
      <p:ext uri="{BB962C8B-B14F-4D97-AF65-F5344CB8AC3E}">
        <p14:creationId xmlns:p14="http://schemas.microsoft.com/office/powerpoint/2010/main" val="2686850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44">
            <a:extLst>
              <a:ext uri="{FF2B5EF4-FFF2-40B4-BE49-F238E27FC236}">
                <a16:creationId xmlns:a16="http://schemas.microsoft.com/office/drawing/2014/main" id="{B0B1F667-A26B-40B1-86D2-AEEA938BE6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1" name="Rechteck 32">
            <a:extLst>
              <a:ext uri="{FF2B5EF4-FFF2-40B4-BE49-F238E27FC236}">
                <a16:creationId xmlns:a16="http://schemas.microsoft.com/office/drawing/2014/main" id="{C5A8BE87-5A23-4F4D-8E42-EBFBD5A4E571}"/>
              </a:ext>
            </a:extLst>
          </p:cNvPr>
          <p:cNvSpPr/>
          <p:nvPr/>
        </p:nvSpPr>
        <p:spPr>
          <a:xfrm>
            <a:off x="0" y="5103674"/>
            <a:ext cx="12192000" cy="1754326"/>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3600" b="1" dirty="0">
                <a:ln/>
                <a:solidFill>
                  <a:schemeClr val="bg1"/>
                </a:solidFill>
                <a:cs typeface="DIN-Medium"/>
              </a:rPr>
              <a:t>Vorlagendesign in Microsoft®Office </a:t>
            </a:r>
            <a:br>
              <a:rPr lang="de-AT" sz="3600" b="1" dirty="0">
                <a:ln/>
                <a:solidFill>
                  <a:schemeClr val="bg1"/>
                </a:solidFill>
                <a:cs typeface="DIN-Medium"/>
              </a:rPr>
            </a:br>
            <a:r>
              <a:rPr lang="de-AT" sz="3600" b="1" dirty="0">
                <a:ln/>
                <a:solidFill>
                  <a:schemeClr val="bg1"/>
                </a:solidFill>
                <a:cs typeface="DIN-Medium"/>
              </a:rPr>
              <a:t>Dokumente vollautomatisch aus &lt;%Technologie.DocGenAus%&gt; generieren</a:t>
            </a:r>
          </a:p>
        </p:txBody>
      </p:sp>
      <p:pic>
        <p:nvPicPr>
          <p:cNvPr id="12" name="Picture 11">
            <a:extLst>
              <a:ext uri="{FF2B5EF4-FFF2-40B4-BE49-F238E27FC236}">
                <a16:creationId xmlns:a16="http://schemas.microsoft.com/office/drawing/2014/main" id="{41DD7CAD-8232-4280-AD3E-E1D1633236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663" y="1240455"/>
            <a:ext cx="1014273" cy="858751"/>
          </a:xfrm>
          <a:prstGeom prst="rect">
            <a:avLst/>
          </a:prstGeom>
        </p:spPr>
      </p:pic>
      <p:pic>
        <p:nvPicPr>
          <p:cNvPr id="14" name="Picture 13">
            <a:extLst>
              <a:ext uri="{FF2B5EF4-FFF2-40B4-BE49-F238E27FC236}">
                <a16:creationId xmlns:a16="http://schemas.microsoft.com/office/drawing/2014/main" id="{3C641BCF-7734-4E31-84C0-D3F617FFCA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442" y="3287231"/>
            <a:ext cx="1088008" cy="913927"/>
          </a:xfrm>
          <a:prstGeom prst="rect">
            <a:avLst/>
          </a:prstGeom>
        </p:spPr>
      </p:pic>
      <p:pic>
        <p:nvPicPr>
          <p:cNvPr id="15" name="Picture 14">
            <a:extLst>
              <a:ext uri="{FF2B5EF4-FFF2-40B4-BE49-F238E27FC236}">
                <a16:creationId xmlns:a16="http://schemas.microsoft.com/office/drawing/2014/main" id="{D080A055-A9B8-41F8-8FB4-4D397D60F4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950" y="2258833"/>
            <a:ext cx="1033986" cy="903014"/>
          </a:xfrm>
          <a:prstGeom prst="rect">
            <a:avLst/>
          </a:prstGeom>
        </p:spPr>
      </p:pic>
      <p:pic>
        <p:nvPicPr>
          <p:cNvPr id="16" name="Picture 15">
            <a:extLst>
              <a:ext uri="{FF2B5EF4-FFF2-40B4-BE49-F238E27FC236}">
                <a16:creationId xmlns:a16="http://schemas.microsoft.com/office/drawing/2014/main" id="{016C0D88-345A-45BB-8CD3-7C0BB89236B4}"/>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1605954" y="703123"/>
            <a:ext cx="4490046" cy="4063999"/>
          </a:xfrm>
          <a:prstGeom prst="rect">
            <a:avLst/>
          </a:prstGeom>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2154A5B5-68DC-4827-8CD1-FE94BBB82919}"/>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538" r="2199"/>
          <a:stretch/>
        </p:blipFill>
        <p:spPr>
          <a:xfrm>
            <a:off x="7022208" y="703124"/>
            <a:ext cx="4612858" cy="4063999"/>
          </a:xfrm>
          <a:prstGeom prst="rect">
            <a:avLst/>
          </a:prstGeom>
          <a:effectLst>
            <a:outerShdw blurRad="50800" dist="38100" dir="2700000" algn="tl" rotWithShape="0">
              <a:prstClr val="black">
                <a:alpha val="40000"/>
              </a:prstClr>
            </a:outerShdw>
          </a:effectLst>
        </p:spPr>
      </p:pic>
      <p:cxnSp>
        <p:nvCxnSpPr>
          <p:cNvPr id="18" name="Gerade Verbindung mit Pfeil 19">
            <a:extLst>
              <a:ext uri="{FF2B5EF4-FFF2-40B4-BE49-F238E27FC236}">
                <a16:creationId xmlns:a16="http://schemas.microsoft.com/office/drawing/2014/main" id="{11DF5DC4-FD44-4051-B056-8B21CF10A384}"/>
              </a:ext>
            </a:extLst>
          </p:cNvPr>
          <p:cNvCxnSpPr>
            <a:cxnSpLocks/>
          </p:cNvCxnSpPr>
          <p:nvPr/>
        </p:nvCxnSpPr>
        <p:spPr>
          <a:xfrm flipH="1">
            <a:off x="6373504" y="3121278"/>
            <a:ext cx="693888" cy="0"/>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676081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p:nvPr/>
        </p:nvGrpSpPr>
        <p:grpSpPr>
          <a:xfrm>
            <a:off x="1478502" y="1567658"/>
            <a:ext cx="9436794" cy="4196374"/>
            <a:chOff x="1749225" y="1233769"/>
            <a:chExt cx="9694093" cy="4541029"/>
          </a:xfrm>
        </p:grpSpPr>
        <p:cxnSp>
          <p:nvCxnSpPr>
            <p:cNvPr id="29" name="Gerade Verbindung mit Pfeil 28"/>
            <p:cNvCxnSpPr/>
            <p:nvPr/>
          </p:nvCxnSpPr>
          <p:spPr>
            <a:xfrm>
              <a:off x="3683712" y="1463174"/>
              <a:ext cx="1238255" cy="321529"/>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p:nvPr/>
          </p:nvCxnSpPr>
          <p:spPr>
            <a:xfrm>
              <a:off x="3496470" y="2463305"/>
              <a:ext cx="1425496" cy="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39" name="Gerade Verbindung mit Pfeil 38"/>
            <p:cNvCxnSpPr/>
            <p:nvPr/>
          </p:nvCxnSpPr>
          <p:spPr>
            <a:xfrm flipH="1" flipV="1">
              <a:off x="6653307" y="2762982"/>
              <a:ext cx="340418" cy="107115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41" name="Rechteck 40"/>
            <p:cNvSpPr/>
            <p:nvPr/>
          </p:nvSpPr>
          <p:spPr>
            <a:xfrm>
              <a:off x="1749225" y="2823432"/>
              <a:ext cx="1889962"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WebService</a:t>
              </a:r>
              <a:endParaRPr lang="de-AT" sz="2400" dirty="0"/>
            </a:p>
          </p:txBody>
        </p:sp>
        <p:sp>
          <p:nvSpPr>
            <p:cNvPr id="44" name="Rechteck 43"/>
            <p:cNvSpPr/>
            <p:nvPr/>
          </p:nvSpPr>
          <p:spPr>
            <a:xfrm>
              <a:off x="1813267" y="1233769"/>
              <a:ext cx="1721141"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Datenbank</a:t>
              </a:r>
              <a:endParaRPr lang="de-AT" sz="2400" dirty="0"/>
            </a:p>
          </p:txBody>
        </p:sp>
        <p:sp>
          <p:nvSpPr>
            <p:cNvPr id="50" name="Rechteck 49"/>
            <p:cNvSpPr/>
            <p:nvPr/>
          </p:nvSpPr>
          <p:spPr>
            <a:xfrm>
              <a:off x="9033557" y="1257196"/>
              <a:ext cx="1279823"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Custom</a:t>
              </a:r>
              <a:endParaRPr lang="de-AT" sz="2400" dirty="0"/>
            </a:p>
          </p:txBody>
        </p:sp>
        <p:pic>
          <p:nvPicPr>
            <p:cNvPr id="57" name="Grafik 56"/>
            <p:cNvPicPr>
              <a:picLocks noChangeAspect="1"/>
            </p:cNvPicPr>
            <p:nvPr/>
          </p:nvPicPr>
          <p:blipFill>
            <a:blip r:embed="rId3"/>
            <a:stretch>
              <a:fillRect/>
            </a:stretch>
          </p:blipFill>
          <p:spPr>
            <a:xfrm>
              <a:off x="8067942" y="3788323"/>
              <a:ext cx="1487113" cy="731564"/>
            </a:xfrm>
            <a:prstGeom prst="rect">
              <a:avLst/>
            </a:prstGeom>
          </p:spPr>
        </p:pic>
        <p:cxnSp>
          <p:nvCxnSpPr>
            <p:cNvPr id="58" name="Gerade Verbindung mit Pfeil 57"/>
            <p:cNvCxnSpPr/>
            <p:nvPr/>
          </p:nvCxnSpPr>
          <p:spPr>
            <a:xfrm flipH="1" flipV="1">
              <a:off x="7327554" y="2648629"/>
              <a:ext cx="845621" cy="82677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59" name="Rechteck 58"/>
            <p:cNvSpPr/>
            <p:nvPr/>
          </p:nvSpPr>
          <p:spPr>
            <a:xfrm>
              <a:off x="4402066" y="5032470"/>
              <a:ext cx="1755722" cy="499582"/>
            </a:xfrm>
            <a:prstGeom prst="rect">
              <a:avLst/>
            </a:prstGeom>
          </p:spPr>
          <p:txBody>
            <a:bodyPr wrap="none">
              <a:spAutoFit/>
            </a:bodyPr>
            <a:lstStyle/>
            <a:p>
              <a:r>
                <a:rPr lang="de-DE" sz="2400" dirty="0">
                  <a:latin typeface="DIN-Medium"/>
                  <a:cs typeface="DIN-Medium"/>
                </a:rPr>
                <a:t>SharePoint</a:t>
              </a:r>
              <a:endParaRPr lang="de-AT" sz="2400" dirty="0"/>
            </a:p>
          </p:txBody>
        </p:sp>
        <p:cxnSp>
          <p:nvCxnSpPr>
            <p:cNvPr id="30" name="Gerade Verbindung mit Pfeil 57"/>
            <p:cNvCxnSpPr/>
            <p:nvPr/>
          </p:nvCxnSpPr>
          <p:spPr>
            <a:xfrm flipH="1" flipV="1">
              <a:off x="7555341" y="2409144"/>
              <a:ext cx="1726739" cy="16181"/>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38" name="Rechteck 54"/>
            <p:cNvSpPr/>
            <p:nvPr/>
          </p:nvSpPr>
          <p:spPr>
            <a:xfrm>
              <a:off x="8686396" y="2762982"/>
              <a:ext cx="2756922" cy="49958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cs typeface="DIN-Medium"/>
                </a:rPr>
                <a:t>MS Dynamics 365</a:t>
              </a:r>
              <a:endParaRPr lang="de-AT" sz="2400" dirty="0"/>
            </a:p>
          </p:txBody>
        </p:sp>
        <p:sp>
          <p:nvSpPr>
            <p:cNvPr id="31" name="Textfeld 30"/>
            <p:cNvSpPr txBox="1"/>
            <p:nvPr/>
          </p:nvSpPr>
          <p:spPr>
            <a:xfrm>
              <a:off x="4134475" y="5405466"/>
              <a:ext cx="2677297" cy="369332"/>
            </a:xfrm>
            <a:prstGeom prst="rect">
              <a:avLst/>
            </a:prstGeom>
            <a:noFill/>
          </p:spPr>
          <p:txBody>
            <a:bodyPr wrap="square" rtlCol="0">
              <a:spAutoFit/>
            </a:bodyPr>
            <a:lstStyle/>
            <a:p>
              <a:r>
                <a:rPr lang="de-AT" dirty="0"/>
                <a:t>Office 365 &amp; on Prem</a:t>
              </a:r>
            </a:p>
          </p:txBody>
        </p:sp>
        <p:sp>
          <p:nvSpPr>
            <p:cNvPr id="33" name="Textfeld 32"/>
            <p:cNvSpPr txBox="1"/>
            <p:nvPr/>
          </p:nvSpPr>
          <p:spPr>
            <a:xfrm>
              <a:off x="8532807" y="3147702"/>
              <a:ext cx="2856776" cy="699415"/>
            </a:xfrm>
            <a:prstGeom prst="rect">
              <a:avLst/>
            </a:prstGeom>
            <a:noFill/>
          </p:spPr>
          <p:txBody>
            <a:bodyPr wrap="square" rtlCol="0">
              <a:spAutoFit/>
            </a:bodyPr>
            <a:lstStyle/>
            <a:p>
              <a:pPr algn="r"/>
              <a:r>
                <a:rPr lang="de-AT" dirty="0"/>
                <a:t>CRM, NAV, AX</a:t>
              </a:r>
              <a:br>
                <a:rPr lang="de-AT" dirty="0"/>
              </a:br>
              <a:r>
                <a:rPr lang="de-AT" dirty="0"/>
                <a:t>Online &amp; on Prem</a:t>
              </a:r>
            </a:p>
          </p:txBody>
        </p:sp>
      </p:gr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7398" y="2262320"/>
            <a:ext cx="791748" cy="791748"/>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1421" y="845019"/>
            <a:ext cx="762000" cy="762000"/>
          </a:xfrm>
          <a:prstGeom prst="rect">
            <a:avLst/>
          </a:prstGeom>
        </p:spPr>
      </p:pic>
      <p:sp>
        <p:nvSpPr>
          <p:cNvPr id="43" name="Rechteck 40"/>
          <p:cNvSpPr/>
          <p:nvPr/>
        </p:nvSpPr>
        <p:spPr>
          <a:xfrm>
            <a:off x="5897241" y="5080650"/>
            <a:ext cx="1723549" cy="461665"/>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dirty="0">
                <a:latin typeface="DIN-Medium"/>
              </a:rPr>
              <a:t>XML/JSON</a:t>
            </a:r>
            <a:endParaRPr lang="de-AT" sz="2400" dirty="0"/>
          </a:p>
        </p:txBody>
      </p:sp>
      <p:pic>
        <p:nvPicPr>
          <p:cNvPr id="7" name="Grafik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7313" y="788375"/>
            <a:ext cx="794829" cy="794829"/>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57714" y="339115"/>
            <a:ext cx="1990689" cy="2364760"/>
          </a:xfrm>
          <a:prstGeom prst="rect">
            <a:avLst/>
          </a:prstGeom>
          <a:effectLst>
            <a:outerShdw blurRad="50800" dist="38100" dir="2700000" algn="tl" rotWithShape="0">
              <a:prstClr val="black">
                <a:alpha val="40000"/>
              </a:prstClr>
            </a:outerShdw>
          </a:effectLst>
        </p:spPr>
      </p:pic>
      <p:cxnSp>
        <p:nvCxnSpPr>
          <p:cNvPr id="40" name="Gerade Verbindung mit Pfeil 28"/>
          <p:cNvCxnSpPr/>
          <p:nvPr/>
        </p:nvCxnSpPr>
        <p:spPr>
          <a:xfrm flipH="1">
            <a:off x="7174633" y="1779652"/>
            <a:ext cx="1205389" cy="2971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2" name="Gerade Verbindung mit Pfeil 57"/>
          <p:cNvCxnSpPr/>
          <p:nvPr/>
        </p:nvCxnSpPr>
        <p:spPr>
          <a:xfrm flipV="1">
            <a:off x="3971420" y="2891695"/>
            <a:ext cx="823177" cy="7640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5" name="Gerade Verbindung mit Pfeil 38"/>
          <p:cNvCxnSpPr/>
          <p:nvPr/>
        </p:nvCxnSpPr>
        <p:spPr>
          <a:xfrm flipV="1">
            <a:off x="5171922" y="2975793"/>
            <a:ext cx="331383" cy="989852"/>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pic>
        <p:nvPicPr>
          <p:cNvPr id="4" name="Grafik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17195" y="4138905"/>
            <a:ext cx="889462" cy="889462"/>
          </a:xfrm>
          <a:prstGeom prst="rect">
            <a:avLst/>
          </a:prstGeom>
        </p:spPr>
      </p:pic>
      <p:pic>
        <p:nvPicPr>
          <p:cNvPr id="35" name="Picture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97891" y="4060506"/>
            <a:ext cx="1087098" cy="1087098"/>
          </a:xfrm>
          <a:prstGeom prst="rect">
            <a:avLst/>
          </a:prstGeom>
        </p:spPr>
      </p:pic>
      <p:pic>
        <p:nvPicPr>
          <p:cNvPr id="36" name="Picture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15348" y="1706463"/>
            <a:ext cx="1310108" cy="1310108"/>
          </a:xfrm>
          <a:prstGeom prst="rect">
            <a:avLst/>
          </a:prstGeom>
        </p:spPr>
      </p:pic>
      <p:pic>
        <p:nvPicPr>
          <p:cNvPr id="46" name="Picture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01308" y="3666580"/>
            <a:ext cx="1033986" cy="903014"/>
          </a:xfrm>
          <a:prstGeom prst="rect">
            <a:avLst/>
          </a:prstGeom>
        </p:spPr>
      </p:pic>
      <p:sp>
        <p:nvSpPr>
          <p:cNvPr id="6" name="Rechteck 39">
            <a:extLst>
              <a:ext uri="{FF2B5EF4-FFF2-40B4-BE49-F238E27FC236}">
                <a16:creationId xmlns:a16="http://schemas.microsoft.com/office/drawing/2014/main" id="{9AB7D016-4AD6-4723-B81E-2FC38BCCAE3E}"/>
              </a:ext>
            </a:extLst>
          </p:cNvPr>
          <p:cNvSpPr/>
          <p:nvPr/>
        </p:nvSpPr>
        <p:spPr>
          <a:xfrm>
            <a:off x="0" y="6211669"/>
            <a:ext cx="12192000"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3600" b="1" dirty="0">
                <a:ln/>
                <a:solidFill>
                  <a:schemeClr val="bg1"/>
                </a:solidFill>
                <a:cs typeface="DIN-Medium"/>
              </a:rPr>
              <a:t>Daten aus allen Quellen ohne Programmierung einbinden</a:t>
            </a:r>
          </a:p>
        </p:txBody>
      </p:sp>
    </p:spTree>
    <p:extLst>
      <p:ext uri="{BB962C8B-B14F-4D97-AF65-F5344CB8AC3E}">
        <p14:creationId xmlns:p14="http://schemas.microsoft.com/office/powerpoint/2010/main" val="377791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20C7663-1BE7-4BED-A7AB-2DBA869D406A}"/>
              </a:ext>
            </a:extLst>
          </p:cNvPr>
          <p:cNvPicPr>
            <a:picLocks noChangeAspect="1"/>
          </p:cNvPicPr>
          <p:nvPr/>
        </p:nvPicPr>
        <p:blipFill>
          <a:blip r:embed="rId2"/>
          <a:stretch>
            <a:fillRect/>
          </a:stretch>
        </p:blipFill>
        <p:spPr>
          <a:xfrm>
            <a:off x="154580" y="174573"/>
            <a:ext cx="10147362" cy="4058944"/>
          </a:xfrm>
          <a:prstGeom prst="rect">
            <a:avLst/>
          </a:prstGeom>
        </p:spPr>
      </p:pic>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9" name="Rechteck 8"/>
          <p:cNvSpPr/>
          <p:nvPr/>
        </p:nvSpPr>
        <p:spPr>
          <a:xfrm>
            <a:off x="0" y="3921005"/>
            <a:ext cx="4925291"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de-AT" sz="3600" b="1" dirty="0">
                <a:ln/>
                <a:solidFill>
                  <a:schemeClr val="bg1"/>
                </a:solidFill>
                <a:cs typeface="DIN-Medium"/>
              </a:rPr>
              <a:t>Daten</a:t>
            </a:r>
            <a:r>
              <a:rPr lang="de-DE" sz="3600" b="1" dirty="0">
                <a:ln/>
                <a:solidFill>
                  <a:schemeClr val="bg1"/>
                </a:solidFill>
                <a:cs typeface="DIN-Medium"/>
              </a:rPr>
              <a:t> integrieren ohne Programmierung</a:t>
            </a:r>
            <a:endParaRPr lang="de-AT" sz="3600" b="1" dirty="0">
              <a:ln/>
              <a:solidFill>
                <a:schemeClr val="bg1"/>
              </a:solidFill>
              <a:cs typeface="DIN-Medium"/>
            </a:endParaRPr>
          </a:p>
        </p:txBody>
      </p:sp>
      <p:pic>
        <p:nvPicPr>
          <p:cNvPr id="11" name="Picture 10"/>
          <p:cNvPicPr>
            <a:picLocks noChangeAspect="1"/>
          </p:cNvPicPr>
          <p:nvPr/>
        </p:nvPicPr>
        <p:blipFill>
          <a:blip r:embed="rId4"/>
          <a:stretch>
            <a:fillRect/>
          </a:stretch>
        </p:blipFill>
        <p:spPr>
          <a:xfrm>
            <a:off x="4585955" y="1368534"/>
            <a:ext cx="7320280" cy="4796045"/>
          </a:xfrm>
          <a:prstGeom prst="rect">
            <a:avLst/>
          </a:prstGeom>
          <a:effectLst>
            <a:outerShdw blurRad="50800" dist="38100" dir="10800000" algn="r" rotWithShape="0">
              <a:prstClr val="black">
                <a:alpha val="40000"/>
              </a:prstClr>
            </a:outerShdw>
          </a:effectLst>
        </p:spPr>
      </p:pic>
      <p:grpSp>
        <p:nvGrpSpPr>
          <p:cNvPr id="6" name="Gruppieren 5"/>
          <p:cNvGrpSpPr/>
          <p:nvPr/>
        </p:nvGrpSpPr>
        <p:grpSpPr>
          <a:xfrm>
            <a:off x="5675190" y="2458913"/>
            <a:ext cx="4162230" cy="1572067"/>
            <a:chOff x="2783632" y="1329324"/>
            <a:chExt cx="5386189" cy="1703003"/>
          </a:xfrm>
          <a:effectLst>
            <a:outerShdw blurRad="50800" dist="38100" dir="13500000" algn="br" rotWithShape="0">
              <a:prstClr val="black">
                <a:alpha val="40000"/>
              </a:prstClr>
            </a:outerShdw>
          </a:effectLst>
        </p:grpSpPr>
        <p:sp>
          <p:nvSpPr>
            <p:cNvPr id="8" name="Ellipse 7"/>
            <p:cNvSpPr/>
            <p:nvPr/>
          </p:nvSpPr>
          <p:spPr>
            <a:xfrm>
              <a:off x="2783632" y="1329324"/>
              <a:ext cx="1656184" cy="530673"/>
            </a:xfrm>
            <a:prstGeom prst="ellipse">
              <a:avLst/>
            </a:prstGeom>
            <a:noFill/>
            <a:ln w="76200">
              <a:solidFill>
                <a:srgbClr val="00A300"/>
              </a:solidFill>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cxnSp>
          <p:nvCxnSpPr>
            <p:cNvPr id="10" name="Gerade Verbindung mit Pfeil 9"/>
            <p:cNvCxnSpPr/>
            <p:nvPr/>
          </p:nvCxnSpPr>
          <p:spPr>
            <a:xfrm>
              <a:off x="4508841" y="1738708"/>
              <a:ext cx="3660980" cy="1293619"/>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 name="Rechteck 11"/>
          <p:cNvSpPr/>
          <p:nvPr/>
        </p:nvSpPr>
        <p:spPr>
          <a:xfrm>
            <a:off x="4585955" y="5518248"/>
            <a:ext cx="7320280"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de-AT" sz="3600" b="1" dirty="0">
                <a:ln/>
                <a:solidFill>
                  <a:schemeClr val="bg1"/>
                </a:solidFill>
                <a:cs typeface="DIN-Medium"/>
              </a:rPr>
              <a:t>Datenfelder via Drag &amp; Drop einfügen</a:t>
            </a:r>
            <a:endParaRPr lang="de-DE" sz="3600" b="1" dirty="0">
              <a:ln/>
              <a:solidFill>
                <a:schemeClr val="bg1"/>
              </a:solidFill>
              <a:cs typeface="DIN-Medium"/>
            </a:endParaRPr>
          </a:p>
        </p:txBody>
      </p:sp>
      <p:pic>
        <p:nvPicPr>
          <p:cNvPr id="2" name="Grafik 1" descr="&lt;tb&gt;&lt;regionid&gt;a1dec74b-f0b7-471a-8658-b813f0f45d4c&lt;/regionid&gt; &lt;dir&gt;1&lt;/dir&gt;   &lt;condtition&gt;&lt;![CDATA[Technical_Channel &lt;&gt; &quot;Keine&quot;]]&gt;&lt;/condtition&gt;&lt;/tb&g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133" y="47508"/>
            <a:ext cx="781159" cy="600159"/>
          </a:xfrm>
          <a:prstGeom prst="rect">
            <a:avLst/>
          </a:prstGeom>
        </p:spPr>
      </p:pic>
    </p:spTree>
    <p:extLst>
      <p:ext uri="{BB962C8B-B14F-4D97-AF65-F5344CB8AC3E}">
        <p14:creationId xmlns:p14="http://schemas.microsoft.com/office/powerpoint/2010/main" val="136383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stretch>
            <a:fillRect/>
          </a:stretch>
        </p:blipFill>
        <p:spPr>
          <a:xfrm>
            <a:off x="3870336" y="3188726"/>
            <a:ext cx="4909279" cy="2630883"/>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4"/>
          <a:srcRect r="317" b="604"/>
          <a:stretch/>
        </p:blipFill>
        <p:spPr>
          <a:xfrm>
            <a:off x="59530" y="63864"/>
            <a:ext cx="3502982" cy="4295672"/>
          </a:xfrm>
          <a:prstGeom prst="rect">
            <a:avLst/>
          </a:prstGeom>
          <a:effectLst>
            <a:outerShdw blurRad="50800" dist="38100" dir="2700000" algn="tl" rotWithShape="0">
              <a:prstClr val="black">
                <a:alpha val="40000"/>
              </a:prstClr>
            </a:outerShdw>
          </a:effectLst>
        </p:spPr>
      </p:pic>
      <p:pic>
        <p:nvPicPr>
          <p:cNvPr id="6" name="Grafik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56391" y="74489"/>
            <a:ext cx="5177016" cy="2750798"/>
          </a:xfrm>
          <a:prstGeom prst="rect">
            <a:avLst/>
          </a:prstGeom>
          <a:effectLst>
            <a:outerShdw blurRad="50800" dist="38100" dir="2700000" algn="tl" rotWithShape="0">
              <a:prstClr val="black">
                <a:alpha val="40000"/>
              </a:prstClr>
            </a:outerShdw>
          </a:effectLst>
        </p:spPr>
      </p:pic>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pic>
        <p:nvPicPr>
          <p:cNvPr id="2" name="Grafik 1" descr="&lt;tb&gt;&lt;regionid&gt;031b4f1d-19ad-4127-aafd-108a1194bf99&lt;/regionid&gt; &lt;dir&gt;1&lt;/dir&gt;   &lt;condtition&gt;&lt;![CDATA[Technical_Channel &lt;&gt; &quot;Keine&quot;]]&gt;&lt;/condtition&gt;&lt;/tb&gt;"/>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756" y="211106"/>
            <a:ext cx="781159" cy="600159"/>
          </a:xfrm>
          <a:prstGeom prst="rect">
            <a:avLst/>
          </a:prstGeom>
        </p:spPr>
      </p:pic>
      <p:cxnSp>
        <p:nvCxnSpPr>
          <p:cNvPr id="13" name="Gerade Verbindung mit Pfeil 12"/>
          <p:cNvCxnSpPr/>
          <p:nvPr/>
        </p:nvCxnSpPr>
        <p:spPr>
          <a:xfrm flipV="1">
            <a:off x="3183212" y="1909553"/>
            <a:ext cx="1745889" cy="709894"/>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Gerade Verbindung mit Pfeil 19"/>
          <p:cNvCxnSpPr/>
          <p:nvPr/>
        </p:nvCxnSpPr>
        <p:spPr>
          <a:xfrm flipV="1">
            <a:off x="7411453" y="2704682"/>
            <a:ext cx="558044" cy="1227926"/>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02275" y="63864"/>
            <a:ext cx="1014273" cy="858751"/>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920303" y="4905682"/>
            <a:ext cx="1088008" cy="913927"/>
          </a:xfrm>
          <a:prstGeom prst="rect">
            <a:avLst/>
          </a:prstGeom>
        </p:spPr>
      </p:pic>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76628" y="1922138"/>
            <a:ext cx="1033986" cy="903014"/>
          </a:xfrm>
          <a:prstGeom prst="rect">
            <a:avLst/>
          </a:prstGeom>
        </p:spPr>
      </p:pic>
      <p:sp>
        <p:nvSpPr>
          <p:cNvPr id="5" name="Rechteck 18">
            <a:extLst>
              <a:ext uri="{FF2B5EF4-FFF2-40B4-BE49-F238E27FC236}">
                <a16:creationId xmlns:a16="http://schemas.microsoft.com/office/drawing/2014/main" id="{85DAFEA7-1F7E-4D34-8B3B-0EE7E7431F18}"/>
              </a:ext>
            </a:extLst>
          </p:cNvPr>
          <p:cNvSpPr/>
          <p:nvPr/>
        </p:nvSpPr>
        <p:spPr>
          <a:xfrm>
            <a:off x="-5796" y="6211669"/>
            <a:ext cx="12197796"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3600" b="1" dirty="0">
                <a:ln/>
                <a:solidFill>
                  <a:schemeClr val="bg1"/>
                </a:solidFill>
                <a:cs typeface="DIN-Medium"/>
              </a:rPr>
              <a:t>Excel als Kalkulations- und Charting-Engine automatisieren</a:t>
            </a:r>
            <a:endParaRPr lang="de-DE" sz="3600" b="1" dirty="0">
              <a:ln/>
              <a:solidFill>
                <a:schemeClr val="bg1"/>
              </a:solidFill>
              <a:cs typeface="DIN-Medium"/>
            </a:endParaRPr>
          </a:p>
        </p:txBody>
      </p:sp>
    </p:spTree>
    <p:extLst>
      <p:ext uri="{BB962C8B-B14F-4D97-AF65-F5344CB8AC3E}">
        <p14:creationId xmlns:p14="http://schemas.microsoft.com/office/powerpoint/2010/main" val="1961784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hqprint">
            <a:extLst>
              <a:ext uri="{28A0092B-C50C-407E-A947-70E740481C1C}">
                <a14:useLocalDpi xmlns:a14="http://schemas.microsoft.com/office/drawing/2010/main" val="0"/>
              </a:ext>
            </a:extLst>
          </a:blip>
          <a:srcRect b="11431"/>
          <a:stretch/>
        </p:blipFill>
        <p:spPr>
          <a:xfrm>
            <a:off x="7525166" y="1230059"/>
            <a:ext cx="2452600" cy="4701310"/>
          </a:xfrm>
          <a:prstGeom prst="rect">
            <a:avLst/>
          </a:prstGeom>
          <a:effectLst>
            <a:outerShdw blurRad="63500" sx="102000" sy="102000" algn="ctr" rotWithShape="0">
              <a:prstClr val="black">
                <a:alpha val="40000"/>
              </a:prstClr>
            </a:outerShdw>
          </a:effectLst>
        </p:spPr>
      </p:pic>
      <p:pic>
        <p:nvPicPr>
          <p:cNvPr id="9" name="Grafik 8"/>
          <p:cNvPicPr>
            <a:picLocks noChangeAspect="1"/>
          </p:cNvPicPr>
          <p:nvPr/>
        </p:nvPicPr>
        <p:blipFill>
          <a:blip r:embed="rId3"/>
          <a:stretch>
            <a:fillRect/>
          </a:stretch>
        </p:blipFill>
        <p:spPr>
          <a:xfrm>
            <a:off x="2810933" y="401754"/>
            <a:ext cx="4293180" cy="5529615"/>
          </a:xfrm>
          <a:prstGeom prst="rect">
            <a:avLst/>
          </a:prstGeom>
          <a:effectLst>
            <a:glow rad="139700">
              <a:schemeClr val="accent5">
                <a:satMod val="175000"/>
                <a:alpha val="40000"/>
              </a:schemeClr>
            </a:glow>
          </a:effectLst>
        </p:spPr>
      </p:pic>
      <p:sp>
        <p:nvSpPr>
          <p:cNvPr id="6" name="Ovale Legende 5"/>
          <p:cNvSpPr/>
          <p:nvPr/>
        </p:nvSpPr>
        <p:spPr>
          <a:xfrm>
            <a:off x="5622903" y="4755066"/>
            <a:ext cx="1481210" cy="977757"/>
          </a:xfrm>
          <a:prstGeom prst="wedgeEllipseCallout">
            <a:avLst>
              <a:gd name="adj1" fmla="val 68330"/>
              <a:gd name="adj2" fmla="val -212039"/>
            </a:avLst>
          </a:prstGeom>
          <a:noFill/>
          <a:ln w="76200">
            <a:solidFill>
              <a:srgbClr val="00A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8" name="Titel 1">
            <a:extLst>
              <a:ext uri="{FF2B5EF4-FFF2-40B4-BE49-F238E27FC236}">
                <a16:creationId xmlns:a16="http://schemas.microsoft.com/office/drawing/2014/main" id="{4DA46C95-10D9-429E-8039-08F81555DD9D}"/>
              </a:ext>
            </a:extLst>
          </p:cNvPr>
          <p:cNvSpPr txBox="1">
            <a:spLocks/>
          </p:cNvSpPr>
          <p:nvPr/>
        </p:nvSpPr>
        <p:spPr>
          <a:xfrm>
            <a:off x="0" y="6210000"/>
            <a:ext cx="12192000" cy="648000"/>
          </a:xfrm>
          <a:prstGeom prst="rect">
            <a:avLst/>
          </a:prstGeom>
          <a:solidFill>
            <a:srgbClr val="00A300"/>
          </a:solidFill>
          <a:effectLst/>
          <a:scene3d>
            <a:camera prst="orthographicFront"/>
            <a:lightRig rig="threePt" dir="t"/>
          </a:scene3d>
          <a:sp3d/>
        </p:spPr>
        <p:txBody>
          <a:bodyPr vert="horz" wrap="square" lIns="91440" tIns="45720" rIns="91440" bIns="45720" rtlCol="0" anchor="ctr">
            <a:spAutoFit/>
            <a:scene3d>
              <a:camera prst="orthographicFront"/>
              <a:lightRig rig="flat" dir="t">
                <a:rot lat="0" lon="0" rev="18900000"/>
              </a:lightRig>
            </a:scene3d>
            <a:sp3d contourW="12700" prstMaterial="powder">
              <a:extrusionClr>
                <a:srgbClr val="00A300"/>
              </a:extrusionClr>
              <a:contourClr>
                <a:srgbClr val="00A300"/>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AT" sz="3600" b="1" dirty="0">
                <a:ln/>
                <a:solidFill>
                  <a:schemeClr val="bg1"/>
                </a:solidFill>
                <a:latin typeface="+mn-lt"/>
                <a:ea typeface="+mn-ea"/>
                <a:cs typeface="DIN-Medium"/>
              </a:rPr>
              <a:t>QR-Codes, Barcodes</a:t>
            </a:r>
          </a:p>
        </p:txBody>
      </p:sp>
    </p:spTree>
    <p:extLst>
      <p:ext uri="{BB962C8B-B14F-4D97-AF65-F5344CB8AC3E}">
        <p14:creationId xmlns:p14="http://schemas.microsoft.com/office/powerpoint/2010/main" val="323123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35">
            <a:extLst>
              <a:ext uri="{FF2B5EF4-FFF2-40B4-BE49-F238E27FC236}">
                <a16:creationId xmlns:a16="http://schemas.microsoft.com/office/drawing/2014/main" id="{06C8D571-B005-4090-BCB2-0005054F7C3F}"/>
              </a:ext>
            </a:extLst>
          </p:cNvPr>
          <p:cNvSpPr/>
          <p:nvPr/>
        </p:nvSpPr>
        <p:spPr>
          <a:xfrm>
            <a:off x="0" y="6211669"/>
            <a:ext cx="12192000"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err="1">
                <a:solidFill>
                  <a:schemeClr val="bg1"/>
                </a:solidFill>
                <a:cs typeface="DIN-Medium"/>
              </a:rPr>
              <a:t>Dokumentvorlagen</a:t>
            </a:r>
            <a:r>
              <a:rPr lang="en-GB" sz="3600" b="1" dirty="0">
                <a:solidFill>
                  <a:schemeClr val="bg1"/>
                </a:solidFill>
                <a:cs typeface="DIN-Medium"/>
              </a:rPr>
              <a:t> </a:t>
            </a:r>
            <a:r>
              <a:rPr lang="en-GB" sz="3600" b="1" dirty="0" err="1">
                <a:solidFill>
                  <a:schemeClr val="bg1"/>
                </a:solidFill>
                <a:cs typeface="DIN-Medium"/>
              </a:rPr>
              <a:t>zur</a:t>
            </a:r>
            <a:r>
              <a:rPr lang="en-GB" sz="3600" b="1" dirty="0">
                <a:solidFill>
                  <a:schemeClr val="bg1"/>
                </a:solidFill>
                <a:cs typeface="DIN-Medium"/>
              </a:rPr>
              <a:t> </a:t>
            </a:r>
            <a:r>
              <a:rPr lang="en-GB" sz="3600" b="1" dirty="0" err="1">
                <a:solidFill>
                  <a:schemeClr val="bg1"/>
                </a:solidFill>
                <a:cs typeface="DIN-Medium"/>
              </a:rPr>
              <a:t>Dokumentgenerierung</a:t>
            </a:r>
            <a:r>
              <a:rPr lang="en-GB" sz="3600" b="1" dirty="0">
                <a:solidFill>
                  <a:schemeClr val="bg1"/>
                </a:solidFill>
                <a:cs typeface="DIN-Medium"/>
              </a:rPr>
              <a:t> </a:t>
            </a:r>
            <a:r>
              <a:rPr lang="en-GB" sz="3600" b="1" dirty="0" err="1">
                <a:solidFill>
                  <a:schemeClr val="bg1"/>
                </a:solidFill>
                <a:cs typeface="DIN-Medium"/>
              </a:rPr>
              <a:t>erstellen</a:t>
            </a:r>
            <a:endParaRPr lang="en-GB" sz="3600" b="1" dirty="0">
              <a:solidFill>
                <a:schemeClr val="bg1"/>
              </a:solidFill>
              <a:cs typeface="DIN-Medium"/>
            </a:endParaRPr>
          </a:p>
        </p:txBody>
      </p:sp>
      <p:pic>
        <p:nvPicPr>
          <p:cNvPr id="3" name="Grafik 6">
            <a:extLst>
              <a:ext uri="{FF2B5EF4-FFF2-40B4-BE49-F238E27FC236}">
                <a16:creationId xmlns:a16="http://schemas.microsoft.com/office/drawing/2014/main" id="{FD4AFCAE-33FE-4639-914D-E407F858C7FF}"/>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10398820" y="74488"/>
            <a:ext cx="1638600" cy="546200"/>
          </a:xfrm>
          <a:prstGeom prst="rect">
            <a:avLst/>
          </a:prstGeom>
        </p:spPr>
      </p:pic>
      <p:pic>
        <p:nvPicPr>
          <p:cNvPr id="5" name="Grafik 2" descr="&lt;tb&gt;&lt;regionid&gt;e0479094-8d4e-45e1-acef-9782fe0ab57c&lt;/regionid&gt; &lt;dir&gt;1&lt;/dir&gt;   &lt;condtition&gt;&lt;![CDATA[Technical_Channel &lt;&gt; &quot;Keine&quot;]]&gt;&lt;/condtition&gt;&lt;/tb&gt;">
            <a:extLst>
              <a:ext uri="{FF2B5EF4-FFF2-40B4-BE49-F238E27FC236}">
                <a16:creationId xmlns:a16="http://schemas.microsoft.com/office/drawing/2014/main" id="{03B9D0B5-C6CC-4945-96AF-510F657111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127000"/>
            <a:ext cx="781159" cy="600159"/>
          </a:xfrm>
          <a:prstGeom prst="rect">
            <a:avLst/>
          </a:prstGeom>
        </p:spPr>
      </p:pic>
      <p:sp>
        <p:nvSpPr>
          <p:cNvPr id="14" name="Rechteck 4">
            <a:extLst>
              <a:ext uri="{FF2B5EF4-FFF2-40B4-BE49-F238E27FC236}">
                <a16:creationId xmlns:a16="http://schemas.microsoft.com/office/drawing/2014/main" id="{B7476FB6-7EF8-45F3-AC25-59EA95FFE1CD}"/>
              </a:ext>
            </a:extLst>
          </p:cNvPr>
          <p:cNvSpPr/>
          <p:nvPr/>
        </p:nvSpPr>
        <p:spPr>
          <a:xfrm>
            <a:off x="1508222" y="1603530"/>
            <a:ext cx="1788457" cy="584775"/>
          </a:xfrm>
          <a:prstGeom prst="rect">
            <a:avLst/>
          </a:prstGeom>
        </p:spPr>
        <p:txBody>
          <a:bodyPr wrap="square">
            <a:spAutoFit/>
          </a:bodyPr>
          <a:lstStyle/>
          <a:p>
            <a:r>
              <a:rPr lang="de-DE" sz="3200" b="1" dirty="0">
                <a:solidFill>
                  <a:srgbClr val="00A300"/>
                </a:solidFill>
                <a:latin typeface="DIN-Medium"/>
                <a:cs typeface="DIN-Medium"/>
              </a:rPr>
              <a:t>Add-Ins</a:t>
            </a:r>
            <a:endParaRPr lang="de-AT" sz="2400" b="1" dirty="0">
              <a:solidFill>
                <a:srgbClr val="00A300"/>
              </a:solidFill>
              <a:latin typeface="DIN-Medium"/>
              <a:cs typeface="DIN-Medium"/>
            </a:endParaRPr>
          </a:p>
        </p:txBody>
      </p:sp>
      <p:pic>
        <p:nvPicPr>
          <p:cNvPr id="16" name="Grafik 7">
            <a:extLst>
              <a:ext uri="{FF2B5EF4-FFF2-40B4-BE49-F238E27FC236}">
                <a16:creationId xmlns:a16="http://schemas.microsoft.com/office/drawing/2014/main" id="{9A0DECA7-D448-43E9-8455-A82BC6896B52}"/>
              </a:ext>
            </a:extLst>
          </p:cNvPr>
          <p:cNvPicPr>
            <a:picLocks noChangeAspect="1"/>
          </p:cNvPicPr>
          <p:nvPr/>
        </p:nvPicPr>
        <p:blipFill>
          <a:blip r:embed="rId4" cstate="print">
            <a:extLst>
              <a:ext uri="{28A0092B-C50C-407E-A947-70E740481C1C}">
                <a14:useLocalDpi xmlns:a14="http://schemas.microsoft.com/office/drawing/2010/main" val="0"/>
              </a:ext>
            </a:extLst>
          </a:blip>
          <a:stretch/>
        </p:blipFill>
        <p:spPr>
          <a:xfrm>
            <a:off x="639440" y="782328"/>
            <a:ext cx="2374300" cy="791433"/>
          </a:xfrm>
          <a:prstGeom prst="rect">
            <a:avLst/>
          </a:prstGeom>
        </p:spPr>
      </p:pic>
      <p:pic>
        <p:nvPicPr>
          <p:cNvPr id="18" name="Picture 17">
            <a:extLst>
              <a:ext uri="{FF2B5EF4-FFF2-40B4-BE49-F238E27FC236}">
                <a16:creationId xmlns:a16="http://schemas.microsoft.com/office/drawing/2014/main" id="{AC56D20D-C344-46BD-AA60-81F4FAE1BEA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74505" y="2208668"/>
            <a:ext cx="508652" cy="430659"/>
          </a:xfrm>
          <a:prstGeom prst="rect">
            <a:avLst/>
          </a:prstGeom>
        </p:spPr>
      </p:pic>
      <p:pic>
        <p:nvPicPr>
          <p:cNvPr id="20" name="Picture 19">
            <a:extLst>
              <a:ext uri="{FF2B5EF4-FFF2-40B4-BE49-F238E27FC236}">
                <a16:creationId xmlns:a16="http://schemas.microsoft.com/office/drawing/2014/main" id="{7673E172-EE70-43C6-9200-A0772E5FF3E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306584" y="2210907"/>
            <a:ext cx="524877" cy="440897"/>
          </a:xfrm>
          <a:prstGeom prst="rect">
            <a:avLst/>
          </a:prstGeom>
        </p:spPr>
      </p:pic>
      <p:pic>
        <p:nvPicPr>
          <p:cNvPr id="22" name="Picture 21">
            <a:extLst>
              <a:ext uri="{FF2B5EF4-FFF2-40B4-BE49-F238E27FC236}">
                <a16:creationId xmlns:a16="http://schemas.microsoft.com/office/drawing/2014/main" id="{A2F43F57-5175-4984-9DCF-30ABF5AE0D7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48603" y="2212826"/>
            <a:ext cx="492535" cy="430147"/>
          </a:xfrm>
          <a:prstGeom prst="rect">
            <a:avLst/>
          </a:prstGeom>
        </p:spPr>
      </p:pic>
      <p:sp>
        <p:nvSpPr>
          <p:cNvPr id="24" name="Rechteck 37">
            <a:extLst>
              <a:ext uri="{FF2B5EF4-FFF2-40B4-BE49-F238E27FC236}">
                <a16:creationId xmlns:a16="http://schemas.microsoft.com/office/drawing/2014/main" id="{868C108D-7497-414D-8B82-BD31155B60E6}"/>
              </a:ext>
            </a:extLst>
          </p:cNvPr>
          <p:cNvSpPr/>
          <p:nvPr/>
        </p:nvSpPr>
        <p:spPr>
          <a:xfrm>
            <a:off x="692470" y="3821507"/>
            <a:ext cx="4241037" cy="1569660"/>
          </a:xfrm>
          <a:prstGeom prst="rect">
            <a:avLst/>
          </a:prstGeom>
          <a:noFill/>
        </p:spPr>
        <p:txBody>
          <a:bodyPr wrap="square">
            <a:spAutoFit/>
          </a:bodyPr>
          <a:lstStyle/>
          <a:p>
            <a:pPr marL="457200" indent="-457200">
              <a:buBlip>
                <a:blip r:embed="rId8"/>
              </a:buBlip>
            </a:pPr>
            <a:r>
              <a:rPr lang="en-US" sz="2400" dirty="0" err="1">
                <a:solidFill>
                  <a:schemeClr val="tx1">
                    <a:lumMod val="75000"/>
                    <a:lumOff val="25000"/>
                  </a:schemeClr>
                </a:solidFill>
              </a:rPr>
              <a:t>Vorlagendesign</a:t>
            </a:r>
            <a:r>
              <a:rPr lang="en-US" sz="2400" dirty="0">
                <a:solidFill>
                  <a:schemeClr val="tx1">
                    <a:lumMod val="75000"/>
                    <a:lumOff val="25000"/>
                  </a:schemeClr>
                </a:solidFill>
              </a:rPr>
              <a:t> in MS Word, Excel, PowerPoint </a:t>
            </a:r>
            <a:endParaRPr lang="de-DE" sz="2400" dirty="0">
              <a:solidFill>
                <a:schemeClr val="tx1">
                  <a:lumMod val="75000"/>
                  <a:lumOff val="25000"/>
                </a:schemeClr>
              </a:solidFill>
              <a:cs typeface="DIN-Medium"/>
            </a:endParaRPr>
          </a:p>
          <a:p>
            <a:pPr marL="457200" indent="-457200">
              <a:buBlip>
                <a:blip r:embed="rId8"/>
              </a:buBlip>
            </a:pPr>
            <a:r>
              <a:rPr lang="de-DE" sz="2400" dirty="0">
                <a:solidFill>
                  <a:schemeClr val="tx1">
                    <a:lumMod val="75000"/>
                    <a:lumOff val="25000"/>
                  </a:schemeClr>
                </a:solidFill>
              </a:rPr>
              <a:t>Integration von Daten aus verschiedenen Quellen</a:t>
            </a:r>
            <a:endParaRPr lang="en-US" sz="2400" dirty="0">
              <a:solidFill>
                <a:schemeClr val="tx1">
                  <a:lumMod val="75000"/>
                  <a:lumOff val="25000"/>
                </a:schemeClr>
              </a:solidFill>
            </a:endParaRPr>
          </a:p>
        </p:txBody>
      </p:sp>
      <p:pic>
        <p:nvPicPr>
          <p:cNvPr id="26" name="Picture 25" descr="A screenshot of a cell phone&#10;&#10;Description automatically generated">
            <a:extLst>
              <a:ext uri="{FF2B5EF4-FFF2-40B4-BE49-F238E27FC236}">
                <a16:creationId xmlns:a16="http://schemas.microsoft.com/office/drawing/2014/main" id="{5B85DA97-008F-4464-B57A-8EB48832E176}"/>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338232" y="3256765"/>
            <a:ext cx="4902855" cy="2773984"/>
          </a:xfrm>
          <a:prstGeom prst="rect">
            <a:avLst/>
          </a:prstGeom>
          <a:effectLst>
            <a:outerShdw blurRad="50800" dist="38100" dir="2700000" algn="tl" rotWithShape="0">
              <a:prstClr val="black">
                <a:alpha val="40000"/>
              </a:prstClr>
            </a:outerShdw>
          </a:effectLst>
        </p:spPr>
      </p:pic>
      <p:pic>
        <p:nvPicPr>
          <p:cNvPr id="28" name="Picture 27">
            <a:extLst>
              <a:ext uri="{FF2B5EF4-FFF2-40B4-BE49-F238E27FC236}">
                <a16:creationId xmlns:a16="http://schemas.microsoft.com/office/drawing/2014/main" id="{8DD4772B-EA8E-41B2-AA1C-11E8AC0384CA}"/>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8849218" y="3192276"/>
            <a:ext cx="2340832" cy="1315202"/>
          </a:xfrm>
          <a:prstGeom prst="rect">
            <a:avLst/>
          </a:prstGeom>
          <a:effectLst>
            <a:outerShdw blurRad="50800" dist="38100" dir="2700000" algn="tl" rotWithShape="0">
              <a:prstClr val="black">
                <a:alpha val="40000"/>
              </a:prstClr>
            </a:outerShdw>
          </a:effectLst>
        </p:spPr>
      </p:pic>
      <p:sp>
        <p:nvSpPr>
          <p:cNvPr id="30" name="Bogen 29">
            <a:extLst>
              <a:ext uri="{FF2B5EF4-FFF2-40B4-BE49-F238E27FC236}">
                <a16:creationId xmlns:a16="http://schemas.microsoft.com/office/drawing/2014/main" id="{E8B54A5F-4B82-4FE5-A04F-9DE9EA63182B}"/>
              </a:ext>
            </a:extLst>
          </p:cNvPr>
          <p:cNvSpPr/>
          <p:nvPr/>
        </p:nvSpPr>
        <p:spPr>
          <a:xfrm rot="17777070" flipH="1">
            <a:off x="8889146" y="4573485"/>
            <a:ext cx="1587215" cy="527889"/>
          </a:xfrm>
          <a:prstGeom prst="arc">
            <a:avLst>
              <a:gd name="adj1" fmla="val 1024870"/>
              <a:gd name="adj2" fmla="val 10391023"/>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2" name="Picture 31">
            <a:extLst>
              <a:ext uri="{FF2B5EF4-FFF2-40B4-BE49-F238E27FC236}">
                <a16:creationId xmlns:a16="http://schemas.microsoft.com/office/drawing/2014/main" id="{CA20B457-A979-4317-919C-4FA944B8EA0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3750310" y="90659"/>
            <a:ext cx="3277163" cy="2966203"/>
          </a:xfrm>
          <a:prstGeom prst="rect">
            <a:avLst/>
          </a:prstGeom>
          <a:effectLst>
            <a:outerShdw blurRad="50800" dist="38100" dir="2700000" algn="tl" rotWithShape="0">
              <a:prstClr val="black">
                <a:alpha val="40000"/>
              </a:prstClr>
            </a:outerShdw>
          </a:effectLst>
        </p:spPr>
      </p:pic>
      <p:pic>
        <p:nvPicPr>
          <p:cNvPr id="34" name="Picture 33">
            <a:extLst>
              <a:ext uri="{FF2B5EF4-FFF2-40B4-BE49-F238E27FC236}">
                <a16:creationId xmlns:a16="http://schemas.microsoft.com/office/drawing/2014/main" id="{B7CAA173-E95D-4565-9CB1-C34AB0615EE4}"/>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a:stretch/>
        </p:blipFill>
        <p:spPr>
          <a:xfrm>
            <a:off x="8007206" y="105604"/>
            <a:ext cx="2145830" cy="2936311"/>
          </a:xfrm>
          <a:prstGeom prst="rect">
            <a:avLst/>
          </a:prstGeom>
          <a:effectLst>
            <a:outerShdw blurRad="50800" dist="38100" dir="2700000" algn="tl" rotWithShape="0">
              <a:prstClr val="black">
                <a:alpha val="40000"/>
              </a:prstClr>
            </a:outerShdw>
          </a:effectLst>
        </p:spPr>
      </p:pic>
      <p:sp>
        <p:nvSpPr>
          <p:cNvPr id="36" name="Bogen 29">
            <a:extLst>
              <a:ext uri="{FF2B5EF4-FFF2-40B4-BE49-F238E27FC236}">
                <a16:creationId xmlns:a16="http://schemas.microsoft.com/office/drawing/2014/main" id="{EC71C649-A534-46A2-8BF7-42CB82C6DBBA}"/>
              </a:ext>
            </a:extLst>
          </p:cNvPr>
          <p:cNvSpPr/>
          <p:nvPr/>
        </p:nvSpPr>
        <p:spPr>
          <a:xfrm flipH="1">
            <a:off x="6765673" y="1403667"/>
            <a:ext cx="1587215" cy="527889"/>
          </a:xfrm>
          <a:prstGeom prst="arc">
            <a:avLst>
              <a:gd name="adj1" fmla="val 1024870"/>
              <a:gd name="adj2" fmla="val 10391023"/>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27657419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267"/>
            <a:ext cx="12192000" cy="6426236"/>
          </a:xfrm>
          <a:prstGeom prst="rect">
            <a:avLst/>
          </a:prstGeom>
        </p:spPr>
      </p:pic>
      <p:sp>
        <p:nvSpPr>
          <p:cNvPr id="11" name="Wolkenförmige Legende 10"/>
          <p:cNvSpPr/>
          <p:nvPr/>
        </p:nvSpPr>
        <p:spPr>
          <a:xfrm>
            <a:off x="9855199" y="1418710"/>
            <a:ext cx="1869693" cy="960011"/>
          </a:xfrm>
          <a:prstGeom prst="cloudCallout">
            <a:avLst>
              <a:gd name="adj1" fmla="val 21"/>
              <a:gd name="adj2" fmla="val 11163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i="1" dirty="0">
                <a:solidFill>
                  <a:srgbClr val="FF7A00"/>
                </a:solidFill>
              </a:rPr>
              <a:t>     Calibri…</a:t>
            </a:r>
          </a:p>
        </p:txBody>
      </p:sp>
      <p:sp>
        <p:nvSpPr>
          <p:cNvPr id="12" name="Wolkenförmige Legende 11"/>
          <p:cNvSpPr/>
          <p:nvPr/>
        </p:nvSpPr>
        <p:spPr>
          <a:xfrm>
            <a:off x="7541209" y="589296"/>
            <a:ext cx="1789277" cy="1106920"/>
          </a:xfrm>
          <a:prstGeom prst="cloudCallout">
            <a:avLst>
              <a:gd name="adj1" fmla="val -57375"/>
              <a:gd name="adj2" fmla="val 42456"/>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pic>
        <p:nvPicPr>
          <p:cNvPr id="14" name="Grafik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7649" y="1647091"/>
            <a:ext cx="325572" cy="162786"/>
          </a:xfrm>
          <a:prstGeom prst="rect">
            <a:avLst/>
          </a:prstGeom>
        </p:spPr>
      </p:pic>
      <p:pic>
        <p:nvPicPr>
          <p:cNvPr id="15" name="Grafik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40194" y="2115831"/>
            <a:ext cx="347920" cy="173960"/>
          </a:xfrm>
          <a:prstGeom prst="rect">
            <a:avLst/>
          </a:prstGeom>
        </p:spPr>
      </p:pic>
      <p:pic>
        <p:nvPicPr>
          <p:cNvPr id="20" name="Grafik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61793" y="770941"/>
            <a:ext cx="767386" cy="752211"/>
          </a:xfrm>
          <a:prstGeom prst="rect">
            <a:avLst/>
          </a:prstGeom>
        </p:spPr>
      </p:pic>
      <p:sp>
        <p:nvSpPr>
          <p:cNvPr id="25" name="Rechteck 24"/>
          <p:cNvSpPr/>
          <p:nvPr/>
        </p:nvSpPr>
        <p:spPr>
          <a:xfrm>
            <a:off x="0" y="5725040"/>
            <a:ext cx="12191999"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de-AT" sz="3600" b="1" dirty="0">
                <a:ln/>
                <a:solidFill>
                  <a:schemeClr val="bg1"/>
                </a:solidFill>
                <a:cs typeface="DIN-Medium"/>
              </a:rPr>
              <a:t>Dokumente automatisieren | Daten integrieren</a:t>
            </a:r>
            <a:endParaRPr lang="de-DE" sz="3600" b="1" dirty="0">
              <a:ln/>
              <a:solidFill>
                <a:schemeClr val="bg1"/>
              </a:solidFill>
              <a:cs typeface="DIN-Medium"/>
            </a:endParaRPr>
          </a:p>
        </p:txBody>
      </p:sp>
      <p:sp>
        <p:nvSpPr>
          <p:cNvPr id="26" name="Rechteck 25"/>
          <p:cNvSpPr/>
          <p:nvPr/>
        </p:nvSpPr>
        <p:spPr>
          <a:xfrm>
            <a:off x="0" y="6381969"/>
            <a:ext cx="12192000" cy="461665"/>
          </a:xfrm>
          <a:prstGeom prst="rect">
            <a:avLst/>
          </a:prstGeom>
          <a:solidFill>
            <a:schemeClr val="bg1"/>
          </a:solidFill>
          <a:ln>
            <a:solidFill>
              <a:schemeClr val="bg1"/>
            </a:solidFill>
          </a:ln>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r>
              <a:rPr lang="de-AT" sz="2400" b="1" dirty="0">
                <a:ln/>
                <a:solidFill>
                  <a:srgbClr val="666666"/>
                </a:solidFill>
                <a:cs typeface="DIN-Medium"/>
              </a:rPr>
              <a:t>Flexibel, mächtig und intuitiv</a:t>
            </a:r>
            <a:endParaRPr lang="de-DE" sz="2400" b="1" dirty="0">
              <a:ln/>
              <a:solidFill>
                <a:srgbClr val="666666"/>
              </a:solidFill>
              <a:cs typeface="DIN-Medium"/>
            </a:endParaRPr>
          </a:p>
        </p:txBody>
      </p:sp>
      <p:sp>
        <p:nvSpPr>
          <p:cNvPr id="29" name="Textfeld 28"/>
          <p:cNvSpPr txBox="1"/>
          <p:nvPr/>
        </p:nvSpPr>
        <p:spPr>
          <a:xfrm>
            <a:off x="1504829" y="2556362"/>
            <a:ext cx="424745"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IT</a:t>
            </a:r>
            <a:endParaRPr lang="en-GB" sz="2400" b="1" dirty="0">
              <a:solidFill>
                <a:schemeClr val="bg1">
                  <a:lumMod val="50000"/>
                </a:schemeClr>
              </a:solidFill>
            </a:endParaRPr>
          </a:p>
        </p:txBody>
      </p:sp>
      <p:sp>
        <p:nvSpPr>
          <p:cNvPr id="30" name="Textfeld 29"/>
          <p:cNvSpPr txBox="1"/>
          <p:nvPr/>
        </p:nvSpPr>
        <p:spPr>
          <a:xfrm>
            <a:off x="9077266" y="2547126"/>
            <a:ext cx="1551086"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Marketing</a:t>
            </a:r>
            <a:endParaRPr lang="en-GB" sz="2400" b="1" dirty="0">
              <a:solidFill>
                <a:schemeClr val="bg1">
                  <a:lumMod val="50000"/>
                </a:schemeClr>
              </a:solidFill>
            </a:endParaRPr>
          </a:p>
        </p:txBody>
      </p:sp>
      <p:sp>
        <p:nvSpPr>
          <p:cNvPr id="31" name="Textfeld 30"/>
          <p:cNvSpPr txBox="1"/>
          <p:nvPr/>
        </p:nvSpPr>
        <p:spPr>
          <a:xfrm>
            <a:off x="4479245" y="722554"/>
            <a:ext cx="1292825" cy="461665"/>
          </a:xfrm>
          <a:prstGeom prst="rect">
            <a:avLst/>
          </a:prstGeom>
          <a:solidFill>
            <a:schemeClr val="bg1">
              <a:lumMod val="95000"/>
              <a:alpha val="67000"/>
            </a:schemeClr>
          </a:solidFill>
        </p:spPr>
        <p:txBody>
          <a:bodyPr wrap="square" rtlCol="0">
            <a:spAutoFit/>
          </a:bodyPr>
          <a:lstStyle/>
          <a:p>
            <a:r>
              <a:rPr lang="de-AT" sz="2400" b="1" dirty="0">
                <a:solidFill>
                  <a:schemeClr val="bg1">
                    <a:lumMod val="50000"/>
                  </a:schemeClr>
                </a:solidFill>
              </a:rPr>
              <a:t>Business</a:t>
            </a:r>
            <a:endParaRPr lang="en-GB" sz="2400" b="1" dirty="0">
              <a:solidFill>
                <a:schemeClr val="bg1">
                  <a:lumMod val="50000"/>
                </a:schemeClr>
              </a:solidFill>
            </a:endParaRPr>
          </a:p>
        </p:txBody>
      </p:sp>
      <p:sp>
        <p:nvSpPr>
          <p:cNvPr id="27" name="Wolkenförmige Legende 9"/>
          <p:cNvSpPr/>
          <p:nvPr/>
        </p:nvSpPr>
        <p:spPr>
          <a:xfrm rot="227333">
            <a:off x="455850" y="1273960"/>
            <a:ext cx="1946786" cy="1146832"/>
          </a:xfrm>
          <a:prstGeom prst="cloudCallout">
            <a:avLst>
              <a:gd name="adj1" fmla="val 61712"/>
              <a:gd name="adj2" fmla="val 35452"/>
            </a:avLst>
          </a:prstGeom>
          <a:ln w="12700" cap="flat" algn="ctr">
            <a:prstDash val="solid"/>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8" name="Grafik 56"/>
          <p:cNvPicPr>
            <a:picLocks noChangeAspect="1"/>
          </p:cNvPicPr>
          <p:nvPr/>
        </p:nvPicPr>
        <p:blipFill>
          <a:blip r:embed="rId7">
            <a:clrChange>
              <a:clrFrom>
                <a:srgbClr val="FFFFFF"/>
              </a:clrFrom>
              <a:clrTo>
                <a:srgbClr val="FFFFFF">
                  <a:alpha val="0"/>
                </a:srgbClr>
              </a:clrTo>
            </a:clrChange>
          </a:blip>
          <a:stretch/>
        </p:blipFill>
        <p:spPr>
          <a:xfrm>
            <a:off x="773738" y="1899407"/>
            <a:ext cx="463439" cy="216424"/>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5715" y="1450219"/>
            <a:ext cx="646893" cy="346690"/>
          </a:xfrm>
          <a:prstGeom prst="rect">
            <a:avLst/>
          </a:prstGeom>
        </p:spPr>
      </p:pic>
      <p:pic>
        <p:nvPicPr>
          <p:cNvPr id="33" name="Pictur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8755" y="1446311"/>
            <a:ext cx="354506" cy="354506"/>
          </a:xfrm>
          <a:prstGeom prst="rect">
            <a:avLst/>
          </a:prstGeom>
        </p:spPr>
      </p:pic>
      <p:pic>
        <p:nvPicPr>
          <p:cNvPr id="34" name="Pictur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32870" y="1418710"/>
            <a:ext cx="431193" cy="431193"/>
          </a:xfrm>
          <a:prstGeom prst="rect">
            <a:avLst/>
          </a:prstGeom>
        </p:spPr>
      </p:pic>
      <p:pic>
        <p:nvPicPr>
          <p:cNvPr id="23" name="Grafik 25"/>
          <p:cNvPicPr>
            <a:picLocks noChangeAspect="1"/>
          </p:cNvPicPr>
          <p:nvPr/>
        </p:nvPicPr>
        <p:blipFill rotWithShape="1">
          <a:blip r:embed="rId11" cstate="hqprint">
            <a:extLst>
              <a:ext uri="{28A0092B-C50C-407E-A947-70E740481C1C}">
                <a14:useLocalDpi xmlns:a14="http://schemas.microsoft.com/office/drawing/2010/main" val="0"/>
              </a:ext>
            </a:extLst>
          </a:blip>
          <a:srcRect l="7501" r="5676"/>
          <a:stretch/>
        </p:blipFill>
        <p:spPr>
          <a:xfrm>
            <a:off x="8629179" y="722554"/>
            <a:ext cx="448087" cy="613078"/>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0035025" y="1696216"/>
            <a:ext cx="380561" cy="380561"/>
          </a:xfrm>
          <a:prstGeom prst="rect">
            <a:avLst/>
          </a:prstGeom>
        </p:spPr>
      </p:pic>
      <p:pic>
        <p:nvPicPr>
          <p:cNvPr id="6" name="Picture 5"/>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219845" y="1962366"/>
            <a:ext cx="418795" cy="373570"/>
          </a:xfrm>
          <a:prstGeom prst="rect">
            <a:avLst/>
          </a:prstGeom>
        </p:spPr>
      </p:pic>
      <p:pic>
        <p:nvPicPr>
          <p:cNvPr id="7" name="Picture 6"/>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1689431" y="1914197"/>
            <a:ext cx="383309" cy="383309"/>
          </a:xfrm>
          <a:prstGeom prst="rect">
            <a:avLst/>
          </a:prstGeom>
        </p:spPr>
      </p:pic>
    </p:spTree>
    <p:extLst>
      <p:ext uri="{BB962C8B-B14F-4D97-AF65-F5344CB8AC3E}">
        <p14:creationId xmlns:p14="http://schemas.microsoft.com/office/powerpoint/2010/main" val="1202425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6">
            <a:extLst>
              <a:ext uri="{FF2B5EF4-FFF2-40B4-BE49-F238E27FC236}">
                <a16:creationId xmlns:a16="http://schemas.microsoft.com/office/drawing/2014/main" id="{3E5C1FD2-F025-4B76-9947-144BF97E919B}"/>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10398820" y="74488"/>
            <a:ext cx="1638600" cy="546200"/>
          </a:xfrm>
          <a:prstGeom prst="rect">
            <a:avLst/>
          </a:prstGeom>
        </p:spPr>
      </p:pic>
      <p:sp>
        <p:nvSpPr>
          <p:cNvPr id="9" name="Rechteck 35">
            <a:extLst>
              <a:ext uri="{FF2B5EF4-FFF2-40B4-BE49-F238E27FC236}">
                <a16:creationId xmlns:a16="http://schemas.microsoft.com/office/drawing/2014/main" id="{DEC6CE1D-95DB-450E-9DEB-536FCF37374E}"/>
              </a:ext>
            </a:extLst>
          </p:cNvPr>
          <p:cNvSpPr/>
          <p:nvPr/>
        </p:nvSpPr>
        <p:spPr>
          <a:xfrm>
            <a:off x="0" y="6211669"/>
            <a:ext cx="12192000"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3600" b="1" dirty="0">
                <a:solidFill>
                  <a:schemeClr val="bg1"/>
                </a:solidFill>
                <a:cs typeface="DIN-Medium"/>
              </a:rPr>
              <a:t>dox42 Server - Dokumente aus allen Applikationen generieren</a:t>
            </a:r>
            <a:endParaRPr lang="de-DE" sz="3600" b="1" dirty="0">
              <a:solidFill>
                <a:schemeClr val="bg1"/>
              </a:solidFill>
              <a:cs typeface="DIN-Medium"/>
            </a:endParaRPr>
          </a:p>
        </p:txBody>
      </p:sp>
      <p:pic>
        <p:nvPicPr>
          <p:cNvPr id="12" name="Grafik 2" descr="&lt;tb&gt;&lt;regionid&gt;e0479094-8d4e-45e1-acef-9782fe0ab57c&lt;/regionid&gt; &lt;dir&gt;1&lt;/dir&gt;   &lt;condtition&gt;&lt;![CDATA[Technical_Channel &lt;&gt; &quot;Keine&quot;]]&gt;&lt;/condtition&gt;&lt;/tb&gt;">
            <a:extLst>
              <a:ext uri="{FF2B5EF4-FFF2-40B4-BE49-F238E27FC236}">
                <a16:creationId xmlns:a16="http://schemas.microsoft.com/office/drawing/2014/main" id="{1CC13229-8D92-4AB9-82D5-71C53D5A14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00" y="127000"/>
            <a:ext cx="781159" cy="600159"/>
          </a:xfrm>
          <a:prstGeom prst="rect">
            <a:avLst/>
          </a:prstGeom>
        </p:spPr>
      </p:pic>
      <p:sp>
        <p:nvSpPr>
          <p:cNvPr id="16" name="Abgerundetes Rechteck 21">
            <a:extLst>
              <a:ext uri="{FF2B5EF4-FFF2-40B4-BE49-F238E27FC236}">
                <a16:creationId xmlns:a16="http://schemas.microsoft.com/office/drawing/2014/main" id="{92E96265-FD5E-43F6-B128-F621645EB7A9}"/>
              </a:ext>
            </a:extLst>
          </p:cNvPr>
          <p:cNvSpPr/>
          <p:nvPr/>
        </p:nvSpPr>
        <p:spPr>
          <a:xfrm>
            <a:off x="6692680" y="4852272"/>
            <a:ext cx="2842080" cy="1123712"/>
          </a:xfrm>
          <a:prstGeom prst="roundRect">
            <a:avLst/>
          </a:prstGeom>
          <a:solidFill>
            <a:srgbClr val="666666"/>
          </a:solidFill>
        </p:spPr>
        <p:txBody>
          <a:bodyPr wrap="square">
            <a:spAutoFit/>
          </a:bodyPr>
          <a:lstStyle/>
          <a:p>
            <a:pPr algn="ctr"/>
            <a:r>
              <a:rPr lang="de-DE" sz="2000" b="1" dirty="0">
                <a:solidFill>
                  <a:schemeClr val="bg1"/>
                </a:solidFill>
                <a:latin typeface="DIN-Medium"/>
              </a:rPr>
              <a:t>Benutzer</a:t>
            </a:r>
          </a:p>
          <a:p>
            <a:pPr algn="ctr"/>
            <a:r>
              <a:rPr lang="de-AT" sz="2000" b="1" dirty="0">
                <a:solidFill>
                  <a:schemeClr val="bg1"/>
                </a:solidFill>
                <a:latin typeface="DIN-Medium"/>
              </a:rPr>
              <a:t>Dokumente</a:t>
            </a:r>
          </a:p>
          <a:p>
            <a:pPr algn="ctr"/>
            <a:r>
              <a:rPr lang="en-GB" sz="2000" b="1" dirty="0">
                <a:solidFill>
                  <a:schemeClr val="bg1"/>
                </a:solidFill>
                <a:latin typeface="DIN-Medium"/>
              </a:rPr>
              <a:t>Channels</a:t>
            </a:r>
          </a:p>
        </p:txBody>
      </p:sp>
      <p:sp>
        <p:nvSpPr>
          <p:cNvPr id="20" name="Rechteck 8">
            <a:extLst>
              <a:ext uri="{FF2B5EF4-FFF2-40B4-BE49-F238E27FC236}">
                <a16:creationId xmlns:a16="http://schemas.microsoft.com/office/drawing/2014/main" id="{FABFC331-458F-4BB4-A25A-6A0DBD94359F}"/>
              </a:ext>
            </a:extLst>
          </p:cNvPr>
          <p:cNvSpPr/>
          <p:nvPr/>
        </p:nvSpPr>
        <p:spPr>
          <a:xfrm>
            <a:off x="0" y="3148935"/>
            <a:ext cx="5673281"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endParaRPr lang="en-GB" sz="3600" b="1" dirty="0">
              <a:ln/>
              <a:solidFill>
                <a:schemeClr val="bg1"/>
              </a:solidFill>
              <a:cs typeface="DIN-Medium"/>
            </a:endParaRPr>
          </a:p>
        </p:txBody>
      </p:sp>
      <p:pic>
        <p:nvPicPr>
          <p:cNvPr id="21" name="Picture 20" descr="A person standing in front of a computer&#10;&#10;Description automatically generated">
            <a:extLst>
              <a:ext uri="{FF2B5EF4-FFF2-40B4-BE49-F238E27FC236}">
                <a16:creationId xmlns:a16="http://schemas.microsoft.com/office/drawing/2014/main" id="{5A864001-C2F2-453D-BB9A-88390FAD0EA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13016"/>
            <a:ext cx="5673282" cy="3191222"/>
          </a:xfrm>
          <a:prstGeom prst="rect">
            <a:avLst/>
          </a:prstGeom>
        </p:spPr>
      </p:pic>
      <p:sp>
        <p:nvSpPr>
          <p:cNvPr id="22" name="Rechteck 9">
            <a:extLst>
              <a:ext uri="{FF2B5EF4-FFF2-40B4-BE49-F238E27FC236}">
                <a16:creationId xmlns:a16="http://schemas.microsoft.com/office/drawing/2014/main" id="{2D25F75D-57E4-44E6-A209-C33141B6F46F}"/>
              </a:ext>
            </a:extLst>
          </p:cNvPr>
          <p:cNvSpPr/>
          <p:nvPr/>
        </p:nvSpPr>
        <p:spPr>
          <a:xfrm>
            <a:off x="2820244" y="4128492"/>
            <a:ext cx="1831264" cy="707886"/>
          </a:xfrm>
          <a:prstGeom prst="rect">
            <a:avLst/>
          </a:prstGeom>
        </p:spPr>
        <p:txBody>
          <a:bodyPr wrap="square">
            <a:spAutoFit/>
          </a:bodyPr>
          <a:lstStyle/>
          <a:p>
            <a:r>
              <a:rPr lang="de-DE" sz="4000" b="1" dirty="0">
                <a:solidFill>
                  <a:srgbClr val="00A300"/>
                </a:solidFill>
                <a:latin typeface="DIN-Medium"/>
                <a:cs typeface="DIN-Medium"/>
              </a:rPr>
              <a:t>Server</a:t>
            </a:r>
            <a:endParaRPr lang="de-AT" sz="4000" b="1" dirty="0">
              <a:solidFill>
                <a:srgbClr val="00A300"/>
              </a:solidFill>
              <a:latin typeface="DIN-Medium"/>
              <a:cs typeface="DIN-Medium"/>
            </a:endParaRPr>
          </a:p>
        </p:txBody>
      </p:sp>
      <p:pic>
        <p:nvPicPr>
          <p:cNvPr id="23" name="Grafik 10">
            <a:extLst>
              <a:ext uri="{FF2B5EF4-FFF2-40B4-BE49-F238E27FC236}">
                <a16:creationId xmlns:a16="http://schemas.microsoft.com/office/drawing/2014/main" id="{D1C9E3F9-242B-48D7-87F3-958B72CB3813}"/>
              </a:ext>
            </a:extLst>
          </p:cNvPr>
          <p:cNvPicPr>
            <a:picLocks noChangeAspect="1"/>
          </p:cNvPicPr>
          <p:nvPr/>
        </p:nvPicPr>
        <p:blipFill>
          <a:blip r:embed="rId6">
            <a:extLst>
              <a:ext uri="{28A0092B-C50C-407E-A947-70E740481C1C}">
                <a14:useLocalDpi xmlns:a14="http://schemas.microsoft.com/office/drawing/2010/main" val="0"/>
              </a:ext>
            </a:extLst>
          </a:blip>
          <a:srcRect r="8360"/>
          <a:stretch/>
        </p:blipFill>
        <p:spPr>
          <a:xfrm>
            <a:off x="994358" y="3993209"/>
            <a:ext cx="1791357" cy="651591"/>
          </a:xfrm>
          <a:prstGeom prst="rect">
            <a:avLst/>
          </a:prstGeom>
        </p:spPr>
      </p:pic>
      <p:pic>
        <p:nvPicPr>
          <p:cNvPr id="24" name="Grafik 44">
            <a:extLst>
              <a:ext uri="{FF2B5EF4-FFF2-40B4-BE49-F238E27FC236}">
                <a16:creationId xmlns:a16="http://schemas.microsoft.com/office/drawing/2014/main" id="{C6A4411E-2E7F-469B-9D94-93D072112C90}"/>
              </a:ext>
            </a:extLst>
          </p:cNvPr>
          <p:cNvPicPr>
            <a:picLocks noChangeAspect="1"/>
          </p:cNvPicPr>
          <p:nvPr/>
        </p:nvPicPr>
        <p:blipFill>
          <a:blip r:embed="rId7" cstate="print">
            <a:extLst>
              <a:ext uri="{28A0092B-C50C-407E-A947-70E740481C1C}">
                <a14:useLocalDpi xmlns:a14="http://schemas.microsoft.com/office/drawing/2010/main"/>
              </a:ext>
            </a:extLst>
          </a:blip>
          <a:stretch/>
        </p:blipFill>
        <p:spPr>
          <a:xfrm>
            <a:off x="2060315" y="5557533"/>
            <a:ext cx="586409" cy="273849"/>
          </a:xfrm>
          <a:prstGeom prst="rect">
            <a:avLst/>
          </a:prstGeom>
        </p:spPr>
      </p:pic>
      <p:pic>
        <p:nvPicPr>
          <p:cNvPr id="25" name="Grafik 1">
            <a:extLst>
              <a:ext uri="{FF2B5EF4-FFF2-40B4-BE49-F238E27FC236}">
                <a16:creationId xmlns:a16="http://schemas.microsoft.com/office/drawing/2014/main" id="{C0C8AB3D-BDFC-4C53-AF48-B95EC4763602}"/>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002752" y="5499369"/>
            <a:ext cx="559472" cy="338981"/>
          </a:xfrm>
          <a:prstGeom prst="rect">
            <a:avLst/>
          </a:prstGeom>
        </p:spPr>
      </p:pic>
      <p:pic>
        <p:nvPicPr>
          <p:cNvPr id="26" name="Picture 25">
            <a:extLst>
              <a:ext uri="{FF2B5EF4-FFF2-40B4-BE49-F238E27FC236}">
                <a16:creationId xmlns:a16="http://schemas.microsoft.com/office/drawing/2014/main" id="{7C410BBB-F0AD-4BAB-A4AB-FBBD3F78BB5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708100" y="4891892"/>
            <a:ext cx="439656" cy="439656"/>
          </a:xfrm>
          <a:prstGeom prst="rect">
            <a:avLst/>
          </a:prstGeom>
        </p:spPr>
      </p:pic>
      <p:pic>
        <p:nvPicPr>
          <p:cNvPr id="27" name="Picture 26">
            <a:extLst>
              <a:ext uri="{FF2B5EF4-FFF2-40B4-BE49-F238E27FC236}">
                <a16:creationId xmlns:a16="http://schemas.microsoft.com/office/drawing/2014/main" id="{E198DBCB-424D-42EB-94D6-F5ADD479ADA3}"/>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85191" y="1585790"/>
            <a:ext cx="647976" cy="647976"/>
          </a:xfrm>
          <a:prstGeom prst="rect">
            <a:avLst/>
          </a:prstGeom>
        </p:spPr>
      </p:pic>
      <p:pic>
        <p:nvPicPr>
          <p:cNvPr id="28" name="Grafik 23">
            <a:extLst>
              <a:ext uri="{FF2B5EF4-FFF2-40B4-BE49-F238E27FC236}">
                <a16:creationId xmlns:a16="http://schemas.microsoft.com/office/drawing/2014/main" id="{BF7AE447-69A3-4EFC-8E68-A9E10C8CE6B9}"/>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1299026" y="2398985"/>
            <a:ext cx="620307" cy="620307"/>
          </a:xfrm>
          <a:prstGeom prst="rect">
            <a:avLst/>
          </a:prstGeom>
        </p:spPr>
      </p:pic>
      <p:pic>
        <p:nvPicPr>
          <p:cNvPr id="30" name="Grafik 8">
            <a:extLst>
              <a:ext uri="{FF2B5EF4-FFF2-40B4-BE49-F238E27FC236}">
                <a16:creationId xmlns:a16="http://schemas.microsoft.com/office/drawing/2014/main" id="{A6A9A8B9-24D7-4907-AA5B-10E845BEE36A}"/>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437105" y="3866266"/>
            <a:ext cx="513088" cy="537223"/>
          </a:xfrm>
          <a:prstGeom prst="rect">
            <a:avLst/>
          </a:prstGeom>
        </p:spPr>
      </p:pic>
      <p:pic>
        <p:nvPicPr>
          <p:cNvPr id="60" name="Picture 59">
            <a:extLst>
              <a:ext uri="{FF2B5EF4-FFF2-40B4-BE49-F238E27FC236}">
                <a16:creationId xmlns:a16="http://schemas.microsoft.com/office/drawing/2014/main" id="{56E39C1D-2604-426D-BB1B-3C1385C27EB6}"/>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369661" y="2390020"/>
            <a:ext cx="647976" cy="565898"/>
          </a:xfrm>
          <a:prstGeom prst="rect">
            <a:avLst/>
          </a:prstGeom>
        </p:spPr>
      </p:pic>
      <p:pic>
        <p:nvPicPr>
          <p:cNvPr id="62" name="Picture 61">
            <a:extLst>
              <a:ext uri="{FF2B5EF4-FFF2-40B4-BE49-F238E27FC236}">
                <a16:creationId xmlns:a16="http://schemas.microsoft.com/office/drawing/2014/main" id="{D5DD7BA6-6FB1-48DF-8076-43945F04E01D}"/>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364746" y="3134814"/>
            <a:ext cx="657806" cy="552557"/>
          </a:xfrm>
          <a:prstGeom prst="rect">
            <a:avLst/>
          </a:prstGeom>
        </p:spPr>
      </p:pic>
      <p:pic>
        <p:nvPicPr>
          <p:cNvPr id="64" name="Picture 63">
            <a:extLst>
              <a:ext uri="{FF2B5EF4-FFF2-40B4-BE49-F238E27FC236}">
                <a16:creationId xmlns:a16="http://schemas.microsoft.com/office/drawing/2014/main" id="{BE336F02-9D79-4572-8314-C2CFF5672F29}"/>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0344955" y="1620669"/>
            <a:ext cx="697388" cy="590455"/>
          </a:xfrm>
          <a:prstGeom prst="rect">
            <a:avLst/>
          </a:prstGeom>
        </p:spPr>
      </p:pic>
      <p:pic>
        <p:nvPicPr>
          <p:cNvPr id="66" name="Grafik 1">
            <a:extLst>
              <a:ext uri="{FF2B5EF4-FFF2-40B4-BE49-F238E27FC236}">
                <a16:creationId xmlns:a16="http://schemas.microsoft.com/office/drawing/2014/main" id="{BD3F1CA0-44FE-4043-87B8-1B8A46FB7385}"/>
              </a:ext>
            </a:extLst>
          </p:cNvPr>
          <p:cNvPicPr>
            <a:picLocks noChangeAspect="1"/>
          </p:cNvPicPr>
          <p:nvPr/>
        </p:nvPicPr>
        <p:blipFill rotWithShape="1">
          <a:blip r:embed="rId16" cstate="hqprint">
            <a:extLst>
              <a:ext uri="{28A0092B-C50C-407E-A947-70E740481C1C}">
                <a14:useLocalDpi xmlns:a14="http://schemas.microsoft.com/office/drawing/2010/main" val="0"/>
              </a:ext>
            </a:extLst>
          </a:blip>
          <a:srcRect r="54972"/>
          <a:stretch/>
        </p:blipFill>
        <p:spPr>
          <a:xfrm>
            <a:off x="11011045" y="3196407"/>
            <a:ext cx="1196268" cy="474088"/>
          </a:xfrm>
          <a:prstGeom prst="rect">
            <a:avLst/>
          </a:prstGeom>
        </p:spPr>
      </p:pic>
      <p:pic>
        <p:nvPicPr>
          <p:cNvPr id="68" name="Picture 67">
            <a:extLst>
              <a:ext uri="{FF2B5EF4-FFF2-40B4-BE49-F238E27FC236}">
                <a16:creationId xmlns:a16="http://schemas.microsoft.com/office/drawing/2014/main" id="{80DFA727-D03C-4A54-8217-9EA1320E52B3}"/>
              </a:ext>
            </a:extLst>
          </p:cNvPr>
          <p:cNvPicPr>
            <a:picLocks noChangeAspect="1"/>
          </p:cNvPicPr>
          <p:nvPr/>
        </p:nvPicPr>
        <p:blipFill>
          <a:blip r:embed="rId17"/>
          <a:stretch>
            <a:fillRect/>
          </a:stretch>
        </p:blipFill>
        <p:spPr>
          <a:xfrm>
            <a:off x="6684131" y="217250"/>
            <a:ext cx="1476331" cy="2102738"/>
          </a:xfrm>
          <a:prstGeom prst="rect">
            <a:avLst/>
          </a:prstGeom>
          <a:effectLst>
            <a:outerShdw blurRad="63500" sx="102000" sy="102000" algn="ctr" rotWithShape="0">
              <a:prstClr val="black">
                <a:alpha val="40000"/>
              </a:prstClr>
            </a:outerShdw>
          </a:effectLst>
        </p:spPr>
      </p:pic>
      <p:pic>
        <p:nvPicPr>
          <p:cNvPr id="70" name="Grafik 3">
            <a:extLst>
              <a:ext uri="{FF2B5EF4-FFF2-40B4-BE49-F238E27FC236}">
                <a16:creationId xmlns:a16="http://schemas.microsoft.com/office/drawing/2014/main" id="{03BC9F00-A69C-4F05-B86A-5C70EAECB549}"/>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7501" r="5676"/>
          <a:stretch/>
        </p:blipFill>
        <p:spPr>
          <a:xfrm>
            <a:off x="7724974" y="2148292"/>
            <a:ext cx="1348412" cy="1844917"/>
          </a:xfrm>
          <a:prstGeom prst="rect">
            <a:avLst/>
          </a:prstGeom>
          <a:effectLst>
            <a:outerShdw blurRad="63500" sx="102000" sy="102000" algn="ctr" rotWithShape="0">
              <a:prstClr val="black">
                <a:alpha val="40000"/>
              </a:prstClr>
            </a:outerShdw>
          </a:effectLst>
        </p:spPr>
      </p:pic>
      <p:pic>
        <p:nvPicPr>
          <p:cNvPr id="72" name="Grafik 13">
            <a:extLst>
              <a:ext uri="{FF2B5EF4-FFF2-40B4-BE49-F238E27FC236}">
                <a16:creationId xmlns:a16="http://schemas.microsoft.com/office/drawing/2014/main" id="{84196BFB-78E1-4BC5-8A2C-051742D1DE2D}"/>
              </a:ext>
            </a:extLst>
          </p:cNvPr>
          <p:cNvPicPr>
            <a:picLocks noChangeAspect="1"/>
          </p:cNvPicPr>
          <p:nvPr/>
        </p:nvPicPr>
        <p:blipFill rotWithShape="1">
          <a:blip r:embed="rId19"/>
          <a:srcRect l="5619"/>
          <a:stretch/>
        </p:blipFill>
        <p:spPr>
          <a:xfrm rot="21314048">
            <a:off x="8855782" y="763970"/>
            <a:ext cx="1357956" cy="1853180"/>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74" name="Grafik 15">
            <a:extLst>
              <a:ext uri="{FF2B5EF4-FFF2-40B4-BE49-F238E27FC236}">
                <a16:creationId xmlns:a16="http://schemas.microsoft.com/office/drawing/2014/main" id="{2D1725A5-E082-4303-BABB-91CF62D5302C}"/>
              </a:ext>
            </a:extLst>
          </p:cNvPr>
          <p:cNvPicPr>
            <a:picLocks noChangeAspect="1"/>
          </p:cNvPicPr>
          <p:nvPr/>
        </p:nvPicPr>
        <p:blipFill>
          <a:blip r:embed="rId20"/>
          <a:stretch>
            <a:fillRect/>
          </a:stretch>
        </p:blipFill>
        <p:spPr>
          <a:xfrm rot="21283114">
            <a:off x="5912178" y="1985010"/>
            <a:ext cx="1380571" cy="1962999"/>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76" name="Picture 75">
            <a:extLst>
              <a:ext uri="{FF2B5EF4-FFF2-40B4-BE49-F238E27FC236}">
                <a16:creationId xmlns:a16="http://schemas.microsoft.com/office/drawing/2014/main" id="{27D538F0-FE1B-4C01-BE2C-E86659947A15}"/>
              </a:ext>
            </a:extLst>
          </p:cNvPr>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11328123" y="3829449"/>
            <a:ext cx="591210" cy="591210"/>
          </a:xfrm>
          <a:prstGeom prst="rect">
            <a:avLst/>
          </a:prstGeom>
        </p:spPr>
      </p:pic>
      <p:pic>
        <p:nvPicPr>
          <p:cNvPr id="78" name="Picture 77">
            <a:extLst>
              <a:ext uri="{FF2B5EF4-FFF2-40B4-BE49-F238E27FC236}">
                <a16:creationId xmlns:a16="http://schemas.microsoft.com/office/drawing/2014/main" id="{8EC31941-5E6A-4099-9E8B-FF3F057A47D8}"/>
              </a:ext>
            </a:extLst>
          </p:cNvPr>
          <p:cNvPicPr>
            <a:picLocks noChangeAspect="1"/>
          </p:cNvPicPr>
          <p:nvPr/>
        </p:nvPicPr>
        <p:blipFill>
          <a:blip r:embed="rId22" cstate="print">
            <a:extLst>
              <a:ext uri="{28A0092B-C50C-407E-A947-70E740481C1C}">
                <a14:useLocalDpi xmlns:a14="http://schemas.microsoft.com/office/drawing/2010/main"/>
              </a:ext>
            </a:extLst>
          </a:blip>
          <a:stretch/>
        </p:blipFill>
        <p:spPr>
          <a:xfrm>
            <a:off x="2068974" y="4897788"/>
            <a:ext cx="439655" cy="439655"/>
          </a:xfrm>
          <a:prstGeom prst="rect">
            <a:avLst/>
          </a:prstGeom>
        </p:spPr>
      </p:pic>
      <p:pic>
        <p:nvPicPr>
          <p:cNvPr id="80" name="Picture 6" descr="Dynamics-365-logo - tecConsult GmbH">
            <a:extLst>
              <a:ext uri="{FF2B5EF4-FFF2-40B4-BE49-F238E27FC236}">
                <a16:creationId xmlns:a16="http://schemas.microsoft.com/office/drawing/2014/main" id="{4C5DE7C1-12B3-42D3-8E82-F1E58590A570}"/>
              </a:ext>
            </a:extLst>
          </p:cNvPr>
          <p:cNvPicPr>
            <a:picLocks noChangeAspect="1" noChangeArrowheads="1"/>
          </p:cNvPicPr>
          <p:nvPr/>
        </p:nvPicPr>
        <p:blipFill rotWithShape="1">
          <a:blip r:embed="rId23" cstate="print">
            <a:extLst>
              <a:ext uri="{28A0092B-C50C-407E-A947-70E740481C1C}">
                <a14:useLocalDpi xmlns:a14="http://schemas.microsoft.com/office/drawing/2010/main"/>
              </a:ext>
            </a:extLst>
          </a:blip>
          <a:srcRect/>
          <a:stretch/>
        </p:blipFill>
        <p:spPr bwMode="auto">
          <a:xfrm>
            <a:off x="1509680" y="4881926"/>
            <a:ext cx="416781" cy="47138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descr="Microsoft Teams Custom Background Images - Heliocentrix">
            <a:extLst>
              <a:ext uri="{FF2B5EF4-FFF2-40B4-BE49-F238E27FC236}">
                <a16:creationId xmlns:a16="http://schemas.microsoft.com/office/drawing/2014/main" id="{1F1CD012-6A7F-4E72-B7C2-36828F41400A}"/>
              </a:ext>
            </a:extLst>
          </p:cNvPr>
          <p:cNvPicPr>
            <a:picLocks noChangeAspect="1" noChangeArrowheads="1"/>
          </p:cNvPicPr>
          <p:nvPr/>
        </p:nvPicPr>
        <p:blipFill>
          <a:blip r:embed="rId24" cstate="print">
            <a:extLst>
              <a:ext uri="{28A0092B-C50C-407E-A947-70E740481C1C}">
                <a14:useLocalDpi xmlns:a14="http://schemas.microsoft.com/office/drawing/2010/main"/>
              </a:ext>
            </a:extLst>
          </a:blip>
          <a:srcRect/>
          <a:stretch>
            <a:fillRect/>
          </a:stretch>
        </p:blipFill>
        <p:spPr bwMode="auto">
          <a:xfrm>
            <a:off x="855705" y="4868864"/>
            <a:ext cx="504150" cy="50415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3">
            <a:extLst>
              <a:ext uri="{FF2B5EF4-FFF2-40B4-BE49-F238E27FC236}">
                <a16:creationId xmlns:a16="http://schemas.microsoft.com/office/drawing/2014/main" id="{0326CA8D-6E1C-489E-B096-8BD7BAFA80F7}"/>
              </a:ext>
            </a:extLst>
          </p:cNvPr>
          <p:cNvPicPr>
            <a:picLocks noChangeAspect="1"/>
          </p:cNvPicPr>
          <p:nvPr/>
        </p:nvPicPr>
        <p:blipFill>
          <a:blip r:embed="rId25" cstate="print">
            <a:extLst>
              <a:ext uri="{28A0092B-C50C-407E-A947-70E740481C1C}">
                <a14:useLocalDpi xmlns:a14="http://schemas.microsoft.com/office/drawing/2010/main"/>
              </a:ext>
            </a:extLst>
          </a:blip>
          <a:stretch/>
        </p:blipFill>
        <p:spPr>
          <a:xfrm>
            <a:off x="3356559" y="4922806"/>
            <a:ext cx="505803" cy="399318"/>
          </a:xfrm>
          <a:prstGeom prst="rect">
            <a:avLst/>
          </a:prstGeom>
        </p:spPr>
      </p:pic>
      <p:pic>
        <p:nvPicPr>
          <p:cNvPr id="86" name="Picture 4" descr="Cloud">
            <a:extLst>
              <a:ext uri="{FF2B5EF4-FFF2-40B4-BE49-F238E27FC236}">
                <a16:creationId xmlns:a16="http://schemas.microsoft.com/office/drawing/2014/main" id="{C067D907-CC5B-4730-93B6-B8D73D1C4FEF}"/>
              </a:ext>
            </a:extLst>
          </p:cNvPr>
          <p:cNvPicPr>
            <a:picLocks noChangeAspect="1" noChangeArrowheads="1"/>
          </p:cNvPicPr>
          <p:nvPr/>
        </p:nvPicPr>
        <p:blipFill>
          <a:blip r:embed="rId26" cstate="print">
            <a:extLst>
              <a:ext uri="{28A0092B-C50C-407E-A947-70E740481C1C}">
                <a14:useLocalDpi xmlns:a14="http://schemas.microsoft.com/office/drawing/2010/main"/>
              </a:ext>
            </a:extLst>
          </a:blip>
          <a:srcRect/>
          <a:stretch>
            <a:fillRect/>
          </a:stretch>
        </p:blipFill>
        <p:spPr bwMode="auto">
          <a:xfrm>
            <a:off x="840989" y="5436211"/>
            <a:ext cx="577393" cy="493083"/>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 descr="Business Process">
            <a:extLst>
              <a:ext uri="{FF2B5EF4-FFF2-40B4-BE49-F238E27FC236}">
                <a16:creationId xmlns:a16="http://schemas.microsoft.com/office/drawing/2014/main" id="{14B41C74-48D3-47DE-BBD7-46BC95D84A50}"/>
              </a:ext>
            </a:extLst>
          </p:cNvPr>
          <p:cNvPicPr>
            <a:picLocks noChangeAspect="1" noChangeArrowheads="1"/>
          </p:cNvPicPr>
          <p:nvPr/>
        </p:nvPicPr>
        <p:blipFill>
          <a:blip r:embed="rId27" cstate="print">
            <a:extLst>
              <a:ext uri="{28A0092B-C50C-407E-A947-70E740481C1C}">
                <a14:useLocalDpi xmlns:a14="http://schemas.microsoft.com/office/drawing/2010/main"/>
              </a:ext>
            </a:extLst>
          </a:blip>
          <a:srcRect/>
          <a:stretch>
            <a:fillRect/>
          </a:stretch>
        </p:blipFill>
        <p:spPr bwMode="auto">
          <a:xfrm>
            <a:off x="2608732" y="5343129"/>
            <a:ext cx="763142" cy="651710"/>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89">
            <a:extLst>
              <a:ext uri="{FF2B5EF4-FFF2-40B4-BE49-F238E27FC236}">
                <a16:creationId xmlns:a16="http://schemas.microsoft.com/office/drawing/2014/main" id="{040D6DE1-B272-4076-838B-62B514F04FE1}"/>
              </a:ext>
            </a:extLst>
          </p:cNvPr>
          <p:cNvPicPr>
            <a:picLocks noChangeAspect="1"/>
          </p:cNvPicPr>
          <p:nvPr/>
        </p:nvPicPr>
        <p:blipFill>
          <a:blip r:embed="rId28">
            <a:extLst>
              <a:ext uri="{28A0092B-C50C-407E-A947-70E740481C1C}">
                <a14:useLocalDpi xmlns:a14="http://schemas.microsoft.com/office/drawing/2010/main"/>
              </a:ext>
            </a:extLst>
          </a:blip>
          <a:stretch>
            <a:fillRect/>
          </a:stretch>
        </p:blipFill>
        <p:spPr>
          <a:xfrm>
            <a:off x="1591390" y="5516542"/>
            <a:ext cx="339493" cy="332420"/>
          </a:xfrm>
          <a:prstGeom prst="rect">
            <a:avLst/>
          </a:prstGeom>
        </p:spPr>
      </p:pic>
      <p:sp>
        <p:nvSpPr>
          <p:cNvPr id="92" name="Bogen 29">
            <a:extLst>
              <a:ext uri="{FF2B5EF4-FFF2-40B4-BE49-F238E27FC236}">
                <a16:creationId xmlns:a16="http://schemas.microsoft.com/office/drawing/2014/main" id="{3B231159-6705-4336-9CCF-3EED9E3277F6}"/>
              </a:ext>
            </a:extLst>
          </p:cNvPr>
          <p:cNvSpPr/>
          <p:nvPr/>
        </p:nvSpPr>
        <p:spPr>
          <a:xfrm rot="11173792" flipV="1">
            <a:off x="2301266" y="2028828"/>
            <a:ext cx="7870330" cy="2321916"/>
          </a:xfrm>
          <a:prstGeom prst="arc">
            <a:avLst>
              <a:gd name="adj1" fmla="val 3288121"/>
              <a:gd name="adj2" fmla="val 10620911"/>
            </a:avLst>
          </a:prstGeom>
          <a:noFill/>
          <a:ln w="76200" cap="rnd">
            <a:solidFill>
              <a:srgbClr val="00A300"/>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94" name="Picture 93" descr="Icon&#10;&#10;Description automatically generated">
            <a:extLst>
              <a:ext uri="{FF2B5EF4-FFF2-40B4-BE49-F238E27FC236}">
                <a16:creationId xmlns:a16="http://schemas.microsoft.com/office/drawing/2014/main" id="{2C5DB51D-F142-452A-88D9-95523918C6D8}"/>
              </a:ext>
            </a:extLst>
          </p:cNvPr>
          <p:cNvPicPr>
            <a:picLocks noChangeAspect="1"/>
          </p:cNvPicPr>
          <p:nvPr/>
        </p:nvPicPr>
        <p:blipFill rotWithShape="1">
          <a:blip r:embed="rId29" cstate="print">
            <a:extLst>
              <a:ext uri="{28A0092B-C50C-407E-A947-70E740481C1C}">
                <a14:useLocalDpi xmlns:a14="http://schemas.microsoft.com/office/drawing/2010/main"/>
              </a:ext>
            </a:extLst>
          </a:blip>
          <a:srcRect/>
          <a:stretch/>
        </p:blipFill>
        <p:spPr>
          <a:xfrm>
            <a:off x="3312570" y="5499369"/>
            <a:ext cx="593780" cy="375745"/>
          </a:xfrm>
          <a:prstGeom prst="rect">
            <a:avLst/>
          </a:prstGeom>
        </p:spPr>
      </p:pic>
      <p:sp>
        <p:nvSpPr>
          <p:cNvPr id="96" name="Abgerundetes Rechteck 21">
            <a:extLst>
              <a:ext uri="{FF2B5EF4-FFF2-40B4-BE49-F238E27FC236}">
                <a16:creationId xmlns:a16="http://schemas.microsoft.com/office/drawing/2014/main" id="{25860796-69EB-4A7A-8A42-096E2594285E}"/>
              </a:ext>
            </a:extLst>
          </p:cNvPr>
          <p:cNvSpPr/>
          <p:nvPr/>
        </p:nvSpPr>
        <p:spPr>
          <a:xfrm rot="20948305">
            <a:off x="5910637" y="4723711"/>
            <a:ext cx="1635501" cy="442674"/>
          </a:xfrm>
          <a:prstGeom prst="roundRect">
            <a:avLst/>
          </a:prstGeom>
          <a:solidFill>
            <a:srgbClr val="05AE05"/>
          </a:solidFill>
        </p:spPr>
        <p:txBody>
          <a:bodyPr wrap="square">
            <a:spAutoFit/>
          </a:bodyPr>
          <a:lstStyle/>
          <a:p>
            <a:pPr algn="ctr"/>
            <a:r>
              <a:rPr lang="de-AT" sz="2000" b="1" dirty="0">
                <a:solidFill>
                  <a:schemeClr val="bg1"/>
                </a:solidFill>
                <a:latin typeface="DIN-Medium"/>
              </a:rPr>
              <a:t>Unlimitierte</a:t>
            </a:r>
            <a:endParaRPr lang="en-GB" sz="2000" b="1" dirty="0">
              <a:solidFill>
                <a:schemeClr val="bg1"/>
              </a:solidFill>
              <a:latin typeface="DIN-Medium"/>
            </a:endParaRPr>
          </a:p>
        </p:txBody>
      </p:sp>
      <p:sp>
        <p:nvSpPr>
          <p:cNvPr id="98" name="Rechteck 37">
            <a:extLst>
              <a:ext uri="{FF2B5EF4-FFF2-40B4-BE49-F238E27FC236}">
                <a16:creationId xmlns:a16="http://schemas.microsoft.com/office/drawing/2014/main" id="{483EB1AA-ED2C-4F3E-9802-6D35A1C8E6C3}"/>
              </a:ext>
            </a:extLst>
          </p:cNvPr>
          <p:cNvSpPr/>
          <p:nvPr/>
        </p:nvSpPr>
        <p:spPr>
          <a:xfrm>
            <a:off x="70993" y="3243197"/>
            <a:ext cx="5479114" cy="461665"/>
          </a:xfrm>
          <a:prstGeom prst="rect">
            <a:avLst/>
          </a:prstGeom>
        </p:spPr>
        <p:txBody>
          <a:bodyPr wrap="square">
            <a:spAutoFit/>
          </a:bodyPr>
          <a:lstStyle/>
          <a:p>
            <a:pPr algn="ctr"/>
            <a:r>
              <a:rPr lang="en-US" sz="2400" b="1" dirty="0">
                <a:solidFill>
                  <a:schemeClr val="bg1"/>
                </a:solidFill>
              </a:rPr>
              <a:t>On Premise </a:t>
            </a:r>
            <a:r>
              <a:rPr lang="de-AT" sz="2400" b="1" dirty="0">
                <a:solidFill>
                  <a:schemeClr val="bg1"/>
                </a:solidFill>
              </a:rPr>
              <a:t>oder als Cloud Service</a:t>
            </a:r>
            <a:endParaRPr lang="en-GB" sz="2400" b="1" dirty="0">
              <a:solidFill>
                <a:schemeClr val="bg1"/>
              </a:solidFill>
            </a:endParaRPr>
          </a:p>
        </p:txBody>
      </p:sp>
      <p:pic>
        <p:nvPicPr>
          <p:cNvPr id="100" name="Picture 2" descr="Power Apps">
            <a:extLst>
              <a:ext uri="{FF2B5EF4-FFF2-40B4-BE49-F238E27FC236}">
                <a16:creationId xmlns:a16="http://schemas.microsoft.com/office/drawing/2014/main" id="{1B8BF96B-DE9E-472D-AFC9-A3AA2CAF739E}"/>
              </a:ext>
            </a:extLst>
          </p:cNvPr>
          <p:cNvPicPr>
            <a:picLocks noChangeAspect="1" noChangeArrowheads="1"/>
          </p:cNvPicPr>
          <p:nvPr/>
        </p:nvPicPr>
        <p:blipFill>
          <a:blip r:embed="rId30" cstate="print">
            <a:extLst>
              <a:ext uri="{28A0092B-C50C-407E-A947-70E740481C1C}">
                <a14:useLocalDpi xmlns:a14="http://schemas.microsoft.com/office/drawing/2010/main"/>
              </a:ext>
            </a:extLst>
          </a:blip>
          <a:srcRect/>
          <a:stretch>
            <a:fillRect/>
          </a:stretch>
        </p:blipFill>
        <p:spPr bwMode="auto">
          <a:xfrm>
            <a:off x="3981648" y="4890246"/>
            <a:ext cx="491478" cy="419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079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hteck 25"/>
          <p:cNvSpPr/>
          <p:nvPr/>
        </p:nvSpPr>
        <p:spPr>
          <a:xfrm>
            <a:off x="8093138" y="3510325"/>
            <a:ext cx="1356462" cy="461665"/>
          </a:xfrm>
          <a:prstGeom prst="rect">
            <a:avLst/>
          </a:prstGeom>
        </p:spPr>
        <p:txBody>
          <a:bodyPr wrap="none">
            <a:spAutoFit/>
          </a:bodyPr>
          <a:lstStyle/>
          <a:p>
            <a:r>
              <a:rPr lang="de-DE" sz="2400" dirty="0">
                <a:latin typeface="Arial" pitchFamily="34" charset="0"/>
                <a:cs typeface="Arial" pitchFamily="34" charset="0"/>
              </a:rPr>
              <a:t>&lt;</a:t>
            </a:r>
            <a:r>
              <a:rPr lang="de-DE" sz="2400" dirty="0">
                <a:latin typeface="DIN-Medium"/>
                <a:cs typeface="DIN-Medium"/>
              </a:rPr>
              <a:t>HTML</a:t>
            </a:r>
            <a:r>
              <a:rPr lang="de-DE" sz="2400" dirty="0">
                <a:latin typeface="Arial" pitchFamily="34" charset="0"/>
                <a:cs typeface="Arial" pitchFamily="34" charset="0"/>
              </a:rPr>
              <a:t>&gt;</a:t>
            </a:r>
            <a:endParaRPr lang="de-AT" sz="2400" dirty="0">
              <a:latin typeface="Arial" pitchFamily="34" charset="0"/>
              <a:cs typeface="Arial" pitchFamily="34" charset="0"/>
            </a:endParaRPr>
          </a:p>
        </p:txBody>
      </p:sp>
      <p:sp>
        <p:nvSpPr>
          <p:cNvPr id="49" name="Rechteck 29"/>
          <p:cNvSpPr/>
          <p:nvPr/>
        </p:nvSpPr>
        <p:spPr>
          <a:xfrm>
            <a:off x="8883918" y="3058669"/>
            <a:ext cx="1268296" cy="461665"/>
          </a:xfrm>
          <a:prstGeom prst="rect">
            <a:avLst/>
          </a:prstGeom>
        </p:spPr>
        <p:txBody>
          <a:bodyPr wrap="none">
            <a:spAutoFit/>
          </a:bodyPr>
          <a:lstStyle/>
          <a:p>
            <a:r>
              <a:rPr lang="de-DE" sz="2400" dirty="0">
                <a:latin typeface="DIN-Medium"/>
              </a:rPr>
              <a:t> Images</a:t>
            </a:r>
            <a:endParaRPr lang="de-AT" sz="2400" dirty="0"/>
          </a:p>
        </p:txBody>
      </p:sp>
      <p:cxnSp>
        <p:nvCxnSpPr>
          <p:cNvPr id="50" name="Gerade Verbindung mit Pfeil 32"/>
          <p:cNvCxnSpPr/>
          <p:nvPr/>
        </p:nvCxnSpPr>
        <p:spPr>
          <a:xfrm flipH="1" flipV="1">
            <a:off x="1438769" y="2679545"/>
            <a:ext cx="1264518" cy="18150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1" name="Gerade Verbindung mit Pfeil 33"/>
          <p:cNvCxnSpPr/>
          <p:nvPr/>
        </p:nvCxnSpPr>
        <p:spPr>
          <a:xfrm flipH="1" flipV="1">
            <a:off x="1877008" y="1859287"/>
            <a:ext cx="1230000" cy="48089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2" name="Gerade Verbindung mit Pfeil 34"/>
          <p:cNvCxnSpPr/>
          <p:nvPr/>
        </p:nvCxnSpPr>
        <p:spPr>
          <a:xfrm flipH="1" flipV="1">
            <a:off x="2487383" y="1366642"/>
            <a:ext cx="1037138" cy="72674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3" name="Gerade Verbindung mit Pfeil 36"/>
          <p:cNvCxnSpPr/>
          <p:nvPr/>
        </p:nvCxnSpPr>
        <p:spPr>
          <a:xfrm flipV="1">
            <a:off x="4337007" y="1161670"/>
            <a:ext cx="11147" cy="73170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4" name="Gerade Verbindung mit Pfeil 37"/>
          <p:cNvCxnSpPr/>
          <p:nvPr/>
        </p:nvCxnSpPr>
        <p:spPr>
          <a:xfrm flipV="1">
            <a:off x="6032851" y="3126733"/>
            <a:ext cx="1857503" cy="50304"/>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5" name="Gerade Verbindung mit Pfeil 38"/>
          <p:cNvCxnSpPr/>
          <p:nvPr/>
        </p:nvCxnSpPr>
        <p:spPr>
          <a:xfrm>
            <a:off x="6222893" y="3540538"/>
            <a:ext cx="1551339" cy="155162"/>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6" name="Gerade Verbindung mit Pfeil 39"/>
          <p:cNvCxnSpPr/>
          <p:nvPr/>
        </p:nvCxnSpPr>
        <p:spPr>
          <a:xfrm>
            <a:off x="6109132" y="3888946"/>
            <a:ext cx="1587177" cy="3573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59" name="Gerade Verbindung mit Pfeil 34"/>
          <p:cNvCxnSpPr/>
          <p:nvPr/>
        </p:nvCxnSpPr>
        <p:spPr>
          <a:xfrm flipV="1">
            <a:off x="4959332" y="1187395"/>
            <a:ext cx="468911" cy="83488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65" name="Gerade Verbindung mit Pfeil 34"/>
          <p:cNvCxnSpPr/>
          <p:nvPr/>
        </p:nvCxnSpPr>
        <p:spPr>
          <a:xfrm flipV="1">
            <a:off x="5857439" y="2366652"/>
            <a:ext cx="1916793" cy="375910"/>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67" name="Rechteck 29"/>
          <p:cNvSpPr/>
          <p:nvPr/>
        </p:nvSpPr>
        <p:spPr>
          <a:xfrm>
            <a:off x="7166120" y="5295825"/>
            <a:ext cx="1242841" cy="461665"/>
          </a:xfrm>
          <a:prstGeom prst="rect">
            <a:avLst/>
          </a:prstGeom>
        </p:spPr>
        <p:txBody>
          <a:bodyPr wrap="none">
            <a:spAutoFit/>
          </a:bodyPr>
          <a:lstStyle/>
          <a:p>
            <a:r>
              <a:rPr lang="de-DE" sz="2400" dirty="0">
                <a:latin typeface="DIN-Medium"/>
              </a:rPr>
              <a:t>Custom</a:t>
            </a:r>
            <a:endParaRPr lang="de-AT" sz="2400" dirty="0"/>
          </a:p>
        </p:txBody>
      </p:sp>
      <p:cxnSp>
        <p:nvCxnSpPr>
          <p:cNvPr id="72" name="Gerade Verbindung mit Pfeil 34"/>
          <p:cNvCxnSpPr/>
          <p:nvPr/>
        </p:nvCxnSpPr>
        <p:spPr>
          <a:xfrm flipV="1">
            <a:off x="5652717" y="1688175"/>
            <a:ext cx="1768186" cy="771291"/>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cxnSp>
        <p:nvCxnSpPr>
          <p:cNvPr id="45" name="Gerade Verbindung mit Pfeil 39"/>
          <p:cNvCxnSpPr/>
          <p:nvPr/>
        </p:nvCxnSpPr>
        <p:spPr>
          <a:xfrm>
            <a:off x="5835069" y="4318824"/>
            <a:ext cx="1406240" cy="553926"/>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77" name="Rechteck 29"/>
          <p:cNvSpPr/>
          <p:nvPr/>
        </p:nvSpPr>
        <p:spPr>
          <a:xfrm>
            <a:off x="7407722" y="452897"/>
            <a:ext cx="849913" cy="461665"/>
          </a:xfrm>
          <a:prstGeom prst="rect">
            <a:avLst/>
          </a:prstGeom>
        </p:spPr>
        <p:txBody>
          <a:bodyPr wrap="none">
            <a:spAutoFit/>
          </a:bodyPr>
          <a:lstStyle/>
          <a:p>
            <a:r>
              <a:rPr lang="de-DE" sz="2400" dirty="0">
                <a:latin typeface="DIN-Medium"/>
              </a:rPr>
              <a:t> Mail</a:t>
            </a:r>
            <a:endParaRPr lang="de-AT" sz="2400"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9979" y="2363506"/>
            <a:ext cx="3114949" cy="1410627"/>
          </a:xfrm>
          <a:prstGeom prst="rect">
            <a:avLst/>
          </a:prstGeom>
        </p:spPr>
      </p:pic>
      <p:cxnSp>
        <p:nvCxnSpPr>
          <p:cNvPr id="42" name="Gerade Verbindung mit Pfeil 36"/>
          <p:cNvCxnSpPr/>
          <p:nvPr/>
        </p:nvCxnSpPr>
        <p:spPr>
          <a:xfrm flipH="1" flipV="1">
            <a:off x="3442664" y="1214427"/>
            <a:ext cx="492402" cy="768647"/>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pic>
        <p:nvPicPr>
          <p:cNvPr id="2" name="Grafik 1"/>
          <p:cNvPicPr>
            <a:picLocks noChangeAspect="1"/>
          </p:cNvPicPr>
          <p:nvPr/>
        </p:nvPicPr>
        <p:blipFill rotWithShape="1">
          <a:blip r:embed="rId3" cstate="print">
            <a:extLst>
              <a:ext uri="{28A0092B-C50C-407E-A947-70E740481C1C}">
                <a14:useLocalDpi xmlns:a14="http://schemas.microsoft.com/office/drawing/2010/main" val="0"/>
              </a:ext>
            </a:extLst>
          </a:blip>
          <a:srcRect r="54972"/>
          <a:stretch/>
        </p:blipFill>
        <p:spPr>
          <a:xfrm>
            <a:off x="8117174" y="279283"/>
            <a:ext cx="1826827" cy="723982"/>
          </a:xfrm>
          <a:prstGeom prst="rect">
            <a:avLst/>
          </a:prstGeom>
        </p:spPr>
      </p:pic>
      <p:pic>
        <p:nvPicPr>
          <p:cNvPr id="37" name="Grafik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pic>
        <p:nvPicPr>
          <p:cNvPr id="40" name="Picture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0551" y="4744975"/>
            <a:ext cx="724253" cy="724253"/>
          </a:xfrm>
          <a:prstGeom prst="rect">
            <a:avLst/>
          </a:prstGeom>
        </p:spPr>
      </p:pic>
      <p:sp>
        <p:nvSpPr>
          <p:cNvPr id="61" name="Rechteck 29"/>
          <p:cNvSpPr/>
          <p:nvPr/>
        </p:nvSpPr>
        <p:spPr>
          <a:xfrm>
            <a:off x="8782941" y="2073820"/>
            <a:ext cx="851515" cy="461665"/>
          </a:xfrm>
          <a:prstGeom prst="rect">
            <a:avLst/>
          </a:prstGeom>
        </p:spPr>
        <p:txBody>
          <a:bodyPr wrap="none">
            <a:spAutoFit/>
          </a:bodyPr>
          <a:lstStyle/>
          <a:p>
            <a:r>
              <a:rPr lang="de-DE" sz="2400" dirty="0">
                <a:latin typeface="DIN-Medium"/>
              </a:rPr>
              <a:t>SMS</a:t>
            </a:r>
            <a:endParaRPr lang="de-AT" sz="2400" dirty="0"/>
          </a:p>
        </p:txBody>
      </p:sp>
      <p:sp>
        <p:nvSpPr>
          <p:cNvPr id="44" name="Rechteck 29"/>
          <p:cNvSpPr/>
          <p:nvPr/>
        </p:nvSpPr>
        <p:spPr>
          <a:xfrm>
            <a:off x="1693511" y="-28118"/>
            <a:ext cx="1146468" cy="461665"/>
          </a:xfrm>
          <a:prstGeom prst="rect">
            <a:avLst/>
          </a:prstGeom>
        </p:spPr>
        <p:txBody>
          <a:bodyPr wrap="none">
            <a:spAutoFit/>
          </a:bodyPr>
          <a:lstStyle/>
          <a:p>
            <a:r>
              <a:rPr lang="de-DE" sz="2400" dirty="0">
                <a:latin typeface="DIN-Medium"/>
              </a:rPr>
              <a:t> PDF/A</a:t>
            </a:r>
            <a:endParaRPr lang="de-AT" sz="2400" dirty="0"/>
          </a:p>
        </p:txBody>
      </p:sp>
      <p:pic>
        <p:nvPicPr>
          <p:cNvPr id="4" name="Grafi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4392" y="958296"/>
            <a:ext cx="867866" cy="867866"/>
          </a:xfrm>
          <a:prstGeom prst="rect">
            <a:avLst/>
          </a:prstGeom>
        </p:spPr>
      </p:pic>
      <p:pic>
        <p:nvPicPr>
          <p:cNvPr id="12" name="Grafik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8645" y="2679544"/>
            <a:ext cx="793743" cy="793743"/>
          </a:xfrm>
          <a:prstGeom prst="rect">
            <a:avLst/>
          </a:prstGeom>
        </p:spPr>
      </p:pic>
      <p:pic>
        <p:nvPicPr>
          <p:cNvPr id="13"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59953" y="393993"/>
            <a:ext cx="964914" cy="964914"/>
          </a:xfrm>
          <a:prstGeom prst="rect">
            <a:avLst/>
          </a:prstGeom>
        </p:spPr>
      </p:pic>
      <p:pic>
        <p:nvPicPr>
          <p:cNvPr id="14" name="Grafik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65776" y="1837565"/>
            <a:ext cx="787255" cy="787255"/>
          </a:xfrm>
          <a:prstGeom prst="rect">
            <a:avLst/>
          </a:prstGeom>
        </p:spPr>
      </p:pic>
      <p:pic>
        <p:nvPicPr>
          <p:cNvPr id="41" name="Grafik 4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69716" y="4009028"/>
            <a:ext cx="794829" cy="794829"/>
          </a:xfrm>
          <a:prstGeom prst="rect">
            <a:avLst/>
          </a:prstGeom>
        </p:spPr>
      </p:pic>
      <p:pic>
        <p:nvPicPr>
          <p:cNvPr id="9" name="Grafik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03287" y="165022"/>
            <a:ext cx="874556" cy="915695"/>
          </a:xfrm>
          <a:prstGeom prst="rect">
            <a:avLst/>
          </a:prstGeom>
        </p:spPr>
      </p:pic>
      <p:pic>
        <p:nvPicPr>
          <p:cNvPr id="35" name="Picture 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00647" y="102412"/>
            <a:ext cx="947568" cy="947568"/>
          </a:xfrm>
          <a:prstGeom prst="rect">
            <a:avLst/>
          </a:prstGeom>
        </p:spPr>
      </p:pic>
      <p:pic>
        <p:nvPicPr>
          <p:cNvPr id="10" name="Picture 9"/>
          <p:cNvPicPr>
            <a:picLocks noChangeAspect="1"/>
          </p:cNvPicPr>
          <p:nvPr/>
        </p:nvPicPr>
        <p:blipFill rotWithShape="1">
          <a:blip r:embed="rId13">
            <a:extLst>
              <a:ext uri="{28A0092B-C50C-407E-A947-70E740481C1C}">
                <a14:useLocalDpi xmlns:a14="http://schemas.microsoft.com/office/drawing/2010/main" val="0"/>
              </a:ext>
            </a:extLst>
          </a:blip>
          <a:srcRect l="20747" t="4583" r="23261" b="7579"/>
          <a:stretch/>
        </p:blipFill>
        <p:spPr>
          <a:xfrm>
            <a:off x="5137389" y="111410"/>
            <a:ext cx="1089984" cy="957556"/>
          </a:xfrm>
          <a:prstGeom prst="rect">
            <a:avLst/>
          </a:prstGeom>
        </p:spPr>
      </p:pic>
      <p:pic>
        <p:nvPicPr>
          <p:cNvPr id="38" name="Picture 3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48472" y="2313186"/>
            <a:ext cx="1014273" cy="858751"/>
          </a:xfrm>
          <a:prstGeom prst="rect">
            <a:avLst/>
          </a:prstGeom>
        </p:spPr>
      </p:pic>
      <p:pic>
        <p:nvPicPr>
          <p:cNvPr id="39" name="Picture 3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60553" y="424488"/>
            <a:ext cx="1088008" cy="913927"/>
          </a:xfrm>
          <a:prstGeom prst="rect">
            <a:avLst/>
          </a:prstGeom>
        </p:spPr>
      </p:pic>
      <p:pic>
        <p:nvPicPr>
          <p:cNvPr id="43" name="Picture 4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0283" y="1314922"/>
            <a:ext cx="1033986" cy="903014"/>
          </a:xfrm>
          <a:prstGeom prst="rect">
            <a:avLst/>
          </a:prstGeom>
        </p:spPr>
      </p:pic>
      <p:cxnSp>
        <p:nvCxnSpPr>
          <p:cNvPr id="57" name="Gerade Verbindung mit Pfeil 34"/>
          <p:cNvCxnSpPr/>
          <p:nvPr/>
        </p:nvCxnSpPr>
        <p:spPr>
          <a:xfrm flipV="1">
            <a:off x="5369877" y="1420409"/>
            <a:ext cx="945596" cy="810783"/>
          </a:xfrm>
          <a:prstGeom prst="straightConnector1">
            <a:avLst/>
          </a:prstGeom>
          <a:ln w="50800" cap="rnd">
            <a:solidFill>
              <a:srgbClr val="666666"/>
            </a:solidFill>
            <a:tailEnd type="arrow"/>
          </a:ln>
          <a:effectLst>
            <a:outerShdw blurRad="50800" dist="63500" dir="5400000" algn="ctr" rotWithShape="0">
              <a:srgbClr val="999999"/>
            </a:outerShdw>
          </a:effectLst>
        </p:spPr>
        <p:style>
          <a:lnRef idx="1">
            <a:schemeClr val="accent1"/>
          </a:lnRef>
          <a:fillRef idx="0">
            <a:schemeClr val="accent1"/>
          </a:fillRef>
          <a:effectRef idx="0">
            <a:schemeClr val="accent1"/>
          </a:effectRef>
          <a:fontRef idx="minor">
            <a:schemeClr val="tx1"/>
          </a:fontRef>
        </p:style>
      </p:cxnSp>
      <p:sp>
        <p:nvSpPr>
          <p:cNvPr id="5" name="Rechteck 20">
            <a:extLst>
              <a:ext uri="{FF2B5EF4-FFF2-40B4-BE49-F238E27FC236}">
                <a16:creationId xmlns:a16="http://schemas.microsoft.com/office/drawing/2014/main" id="{218C3DA1-7AEE-47FE-B48B-C54EF4939A14}"/>
              </a:ext>
            </a:extLst>
          </p:cNvPr>
          <p:cNvSpPr/>
          <p:nvPr/>
        </p:nvSpPr>
        <p:spPr>
          <a:xfrm>
            <a:off x="0" y="5657671"/>
            <a:ext cx="12192000"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ln/>
                <a:solidFill>
                  <a:schemeClr val="bg1"/>
                </a:solidFill>
                <a:cs typeface="DIN-Medium"/>
              </a:rPr>
              <a:t>Output Management</a:t>
            </a:r>
            <a:endParaRPr lang="de-DE" sz="3600" b="1" dirty="0">
              <a:ln/>
              <a:solidFill>
                <a:schemeClr val="bg1"/>
              </a:solidFill>
              <a:cs typeface="DIN-Medium"/>
            </a:endParaRPr>
          </a:p>
          <a:p>
            <a:pPr algn="ctr"/>
            <a:r>
              <a:rPr lang="de-DE" sz="3600" b="1" dirty="0">
                <a:ln/>
                <a:solidFill>
                  <a:schemeClr val="bg1"/>
                </a:solidFill>
                <a:cs typeface="DIN-Medium"/>
              </a:rPr>
              <a:t>Dokumente automatisiert archivieren und versenden</a:t>
            </a:r>
          </a:p>
        </p:txBody>
      </p:sp>
    </p:spTree>
    <p:extLst>
      <p:ext uri="{BB962C8B-B14F-4D97-AF65-F5344CB8AC3E}">
        <p14:creationId xmlns:p14="http://schemas.microsoft.com/office/powerpoint/2010/main" val="2658160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20">
            <a:extLst>
              <a:ext uri="{FF2B5EF4-FFF2-40B4-BE49-F238E27FC236}">
                <a16:creationId xmlns:a16="http://schemas.microsoft.com/office/drawing/2014/main" id="{E8D85BB4-4361-4CC3-8962-498B06A2B4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r="3527" b="11954"/>
          <a:stretch/>
        </p:blipFill>
        <p:spPr>
          <a:xfrm>
            <a:off x="1083718" y="-6247"/>
            <a:ext cx="11118442" cy="6864248"/>
          </a:xfrm>
          <a:prstGeom prst="rect">
            <a:avLst/>
          </a:prstGeom>
        </p:spPr>
      </p:pic>
      <p:sp>
        <p:nvSpPr>
          <p:cNvPr id="3" name="Wolke 37">
            <a:extLst>
              <a:ext uri="{FF2B5EF4-FFF2-40B4-BE49-F238E27FC236}">
                <a16:creationId xmlns:a16="http://schemas.microsoft.com/office/drawing/2014/main" id="{4FC2B20D-5F89-41BB-88B2-2AB2288EF353}"/>
              </a:ext>
            </a:extLst>
          </p:cNvPr>
          <p:cNvSpPr/>
          <p:nvPr/>
        </p:nvSpPr>
        <p:spPr>
          <a:xfrm>
            <a:off x="4953340" y="4349884"/>
            <a:ext cx="3482896" cy="2045958"/>
          </a:xfrm>
          <a:prstGeom prst="cloud">
            <a:avLst/>
          </a:prstGeom>
          <a:solidFill>
            <a:schemeClr val="bg1">
              <a:alpha val="71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8" name="Wolke 36">
            <a:extLst>
              <a:ext uri="{FF2B5EF4-FFF2-40B4-BE49-F238E27FC236}">
                <a16:creationId xmlns:a16="http://schemas.microsoft.com/office/drawing/2014/main" id="{B2E3849D-B9D7-485C-B348-F91AEAC8A599}"/>
              </a:ext>
            </a:extLst>
          </p:cNvPr>
          <p:cNvSpPr/>
          <p:nvPr/>
        </p:nvSpPr>
        <p:spPr>
          <a:xfrm>
            <a:off x="8654105" y="4349884"/>
            <a:ext cx="3482896" cy="2045958"/>
          </a:xfrm>
          <a:prstGeom prst="cloud">
            <a:avLst/>
          </a:prstGeom>
          <a:solidFill>
            <a:schemeClr val="bg1">
              <a:alpha val="72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9" name="Wolke 34">
            <a:extLst>
              <a:ext uri="{FF2B5EF4-FFF2-40B4-BE49-F238E27FC236}">
                <a16:creationId xmlns:a16="http://schemas.microsoft.com/office/drawing/2014/main" id="{815D1D75-8740-461F-9361-2CDC0391E3B2}"/>
              </a:ext>
            </a:extLst>
          </p:cNvPr>
          <p:cNvSpPr/>
          <p:nvPr/>
        </p:nvSpPr>
        <p:spPr>
          <a:xfrm>
            <a:off x="1118352" y="4349884"/>
            <a:ext cx="3482896" cy="2045958"/>
          </a:xfrm>
          <a:prstGeom prst="cloud">
            <a:avLst/>
          </a:prstGeom>
          <a:solidFill>
            <a:schemeClr val="bg1">
              <a:alpha val="71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endParaRPr lang="en-US" i="1">
              <a:solidFill>
                <a:srgbClr val="666666"/>
              </a:solidFill>
            </a:endParaRPr>
          </a:p>
        </p:txBody>
      </p:sp>
      <p:sp>
        <p:nvSpPr>
          <p:cNvPr id="10" name="Rechteck 3">
            <a:extLst>
              <a:ext uri="{FF2B5EF4-FFF2-40B4-BE49-F238E27FC236}">
                <a16:creationId xmlns:a16="http://schemas.microsoft.com/office/drawing/2014/main" id="{1F8F29EC-7E52-422A-A1CF-C747643BA156}"/>
              </a:ext>
            </a:extLst>
          </p:cNvPr>
          <p:cNvSpPr/>
          <p:nvPr/>
        </p:nvSpPr>
        <p:spPr>
          <a:xfrm rot="16200000">
            <a:off x="-2943177" y="2828836"/>
            <a:ext cx="6858001" cy="1200329"/>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dirty="0">
                <a:solidFill>
                  <a:schemeClr val="bg1"/>
                </a:solidFill>
                <a:cs typeface="DIN-Medium"/>
              </a:rPr>
              <a:t>The Cloud</a:t>
            </a:r>
          </a:p>
        </p:txBody>
      </p:sp>
      <p:pic>
        <p:nvPicPr>
          <p:cNvPr id="11" name="Picture 10">
            <a:extLst>
              <a:ext uri="{FF2B5EF4-FFF2-40B4-BE49-F238E27FC236}">
                <a16:creationId xmlns:a16="http://schemas.microsoft.com/office/drawing/2014/main" id="{26B8B24A-B7E5-4931-A2AF-A6F4A09830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35" b="13204"/>
          <a:stretch/>
        </p:blipFill>
        <p:spPr>
          <a:xfrm>
            <a:off x="1781835" y="622388"/>
            <a:ext cx="9746892" cy="2782384"/>
          </a:xfrm>
          <a:prstGeom prst="rect">
            <a:avLst/>
          </a:prstGeom>
        </p:spPr>
      </p:pic>
      <p:sp>
        <p:nvSpPr>
          <p:cNvPr id="12" name="Textfeld 21">
            <a:extLst>
              <a:ext uri="{FF2B5EF4-FFF2-40B4-BE49-F238E27FC236}">
                <a16:creationId xmlns:a16="http://schemas.microsoft.com/office/drawing/2014/main" id="{5EF0AD49-E258-46ED-BCAF-7EE769D3AAB7}"/>
              </a:ext>
            </a:extLst>
          </p:cNvPr>
          <p:cNvSpPr txBox="1"/>
          <p:nvPr/>
        </p:nvSpPr>
        <p:spPr>
          <a:xfrm>
            <a:off x="1697186" y="4884824"/>
            <a:ext cx="2534279" cy="916800"/>
          </a:xfrm>
          <a:prstGeom prst="rect">
            <a:avLst/>
          </a:prstGeom>
          <a:noFill/>
        </p:spPr>
        <p:txBody>
          <a:bodyPr wrap="square" rtlCol="0">
            <a:spAutoFit/>
          </a:bodyPr>
          <a:lstStyle/>
          <a:p>
            <a:pPr algn="ctr"/>
            <a:r>
              <a:rPr lang="en-GB" dirty="0" err="1">
                <a:solidFill>
                  <a:srgbClr val="666666"/>
                </a:solidFill>
                <a:ea typeface="Tahoma" panose="020B0604030504040204" pitchFamily="34" charset="0"/>
                <a:cs typeface="Tahoma" panose="020B0604030504040204" pitchFamily="34" charset="0"/>
              </a:rPr>
              <a:t>Alle</a:t>
            </a:r>
            <a:r>
              <a:rPr lang="en-GB" dirty="0">
                <a:solidFill>
                  <a:srgbClr val="666666"/>
                </a:solidFill>
                <a:ea typeface="Tahoma" panose="020B0604030504040204" pitchFamily="34" charset="0"/>
                <a:cs typeface="Tahoma" panose="020B0604030504040204" pitchFamily="34" charset="0"/>
              </a:rPr>
              <a:t> dox42 Server </a:t>
            </a:r>
            <a:r>
              <a:rPr lang="en-GB" dirty="0" err="1">
                <a:solidFill>
                  <a:srgbClr val="666666"/>
                </a:solidFill>
                <a:ea typeface="Tahoma" panose="020B0604030504040204" pitchFamily="34" charset="0"/>
                <a:cs typeface="Tahoma" panose="020B0604030504040204" pitchFamily="34" charset="0"/>
              </a:rPr>
              <a:t>Funktionen</a:t>
            </a:r>
            <a:r>
              <a:rPr lang="en-GB" dirty="0">
                <a:solidFill>
                  <a:srgbClr val="666666"/>
                </a:solidFill>
                <a:ea typeface="Tahoma" panose="020B0604030504040204" pitchFamily="34" charset="0"/>
                <a:cs typeface="Tahoma" panose="020B0604030504040204" pitchFamily="34" charset="0"/>
              </a:rPr>
              <a:t> </a:t>
            </a:r>
            <a:r>
              <a:rPr lang="en-GB" dirty="0" err="1">
                <a:solidFill>
                  <a:srgbClr val="666666"/>
                </a:solidFill>
                <a:ea typeface="Tahoma" panose="020B0604030504040204" pitchFamily="34" charset="0"/>
                <a:cs typeface="Tahoma" panose="020B0604030504040204" pitchFamily="34" charset="0"/>
              </a:rPr>
              <a:t>als</a:t>
            </a:r>
            <a:r>
              <a:rPr lang="en-GB" dirty="0">
                <a:solidFill>
                  <a:srgbClr val="666666"/>
                </a:solidFill>
                <a:ea typeface="Tahoma" panose="020B0604030504040204" pitchFamily="34" charset="0"/>
                <a:cs typeface="Tahoma" panose="020B0604030504040204" pitchFamily="34" charset="0"/>
              </a:rPr>
              <a:t> Software as a Service</a:t>
            </a:r>
            <a:endParaRPr lang="en-US" dirty="0">
              <a:ea typeface="Tahoma" panose="020B0604030504040204" pitchFamily="34" charset="0"/>
              <a:cs typeface="Tahoma" panose="020B0604030504040204" pitchFamily="34" charset="0"/>
            </a:endParaRPr>
          </a:p>
        </p:txBody>
      </p:sp>
      <p:pic>
        <p:nvPicPr>
          <p:cNvPr id="13" name="Grafik 23">
            <a:extLst>
              <a:ext uri="{FF2B5EF4-FFF2-40B4-BE49-F238E27FC236}">
                <a16:creationId xmlns:a16="http://schemas.microsoft.com/office/drawing/2014/main" id="{C3D8A569-A8FC-416F-ABD4-89667E92111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74078" y="4412796"/>
            <a:ext cx="428297" cy="428297"/>
          </a:xfrm>
          <a:prstGeom prst="rect">
            <a:avLst/>
          </a:prstGeom>
        </p:spPr>
      </p:pic>
      <p:sp>
        <p:nvSpPr>
          <p:cNvPr id="14" name="Textfeld 24">
            <a:extLst>
              <a:ext uri="{FF2B5EF4-FFF2-40B4-BE49-F238E27FC236}">
                <a16:creationId xmlns:a16="http://schemas.microsoft.com/office/drawing/2014/main" id="{66A13299-33E9-4942-8EA3-57E1026538EE}"/>
              </a:ext>
            </a:extLst>
          </p:cNvPr>
          <p:cNvSpPr txBox="1"/>
          <p:nvPr/>
        </p:nvSpPr>
        <p:spPr>
          <a:xfrm>
            <a:off x="5438018" y="4645583"/>
            <a:ext cx="2672256" cy="923330"/>
          </a:xfrm>
          <a:prstGeom prst="rect">
            <a:avLst/>
          </a:prstGeom>
          <a:noFill/>
        </p:spPr>
        <p:txBody>
          <a:bodyPr wrap="square" rtlCol="0">
            <a:spAutoFit/>
          </a:bodyPr>
          <a:lstStyle/>
          <a:p>
            <a:pPr algn="ctr">
              <a:spcAft>
                <a:spcPts val="600"/>
              </a:spcAft>
            </a:pPr>
            <a:r>
              <a:rPr lang="de-AT" dirty="0" err="1">
                <a:solidFill>
                  <a:srgbClr val="666666"/>
                </a:solidFill>
                <a:ea typeface="Tahoma" panose="020B0604030504040204" pitchFamily="34" charset="0"/>
                <a:cs typeface="Tahoma" panose="020B0604030504040204" pitchFamily="34" charset="0"/>
              </a:rPr>
              <a:t>Azure</a:t>
            </a:r>
            <a:r>
              <a:rPr lang="de-AT" dirty="0">
                <a:solidFill>
                  <a:srgbClr val="666666"/>
                </a:solidFill>
                <a:ea typeface="Tahoma" panose="020B0604030504040204" pitchFamily="34" charset="0"/>
                <a:cs typeface="Tahoma" panose="020B0604030504040204" pitchFamily="34" charset="0"/>
              </a:rPr>
              <a:t> AD </a:t>
            </a:r>
            <a:r>
              <a:rPr lang="de-AT" dirty="0" err="1">
                <a:solidFill>
                  <a:srgbClr val="666666"/>
                </a:solidFill>
                <a:ea typeface="Tahoma" panose="020B0604030504040204" pitchFamily="34" charset="0"/>
                <a:cs typeface="Tahoma" panose="020B0604030504040204" pitchFamily="34" charset="0"/>
              </a:rPr>
              <a:t>Impersonierung</a:t>
            </a:r>
            <a:r>
              <a:rPr lang="de-AT" dirty="0">
                <a:solidFill>
                  <a:srgbClr val="666666"/>
                </a:solidFill>
                <a:ea typeface="Tahoma" panose="020B0604030504040204" pitchFamily="34" charset="0"/>
                <a:cs typeface="Tahoma" panose="020B0604030504040204" pitchFamily="34" charset="0"/>
              </a:rPr>
              <a:t>: Keine Daten auf dem Server sichtbar</a:t>
            </a:r>
          </a:p>
        </p:txBody>
      </p:sp>
      <p:sp>
        <p:nvSpPr>
          <p:cNvPr id="15" name="Textfeld 27">
            <a:extLst>
              <a:ext uri="{FF2B5EF4-FFF2-40B4-BE49-F238E27FC236}">
                <a16:creationId xmlns:a16="http://schemas.microsoft.com/office/drawing/2014/main" id="{840CF7DD-DB18-4FF4-A314-3A21E9595294}"/>
              </a:ext>
            </a:extLst>
          </p:cNvPr>
          <p:cNvSpPr txBox="1"/>
          <p:nvPr/>
        </p:nvSpPr>
        <p:spPr>
          <a:xfrm>
            <a:off x="9207692" y="4884790"/>
            <a:ext cx="2672256" cy="646331"/>
          </a:xfrm>
          <a:prstGeom prst="rect">
            <a:avLst/>
          </a:prstGeom>
          <a:noFill/>
        </p:spPr>
        <p:txBody>
          <a:bodyPr wrap="square" rtlCol="0">
            <a:spAutoFit/>
          </a:bodyPr>
          <a:lstStyle/>
          <a:p>
            <a:pPr algn="ctr">
              <a:spcAft>
                <a:spcPts val="600"/>
              </a:spcAft>
            </a:pPr>
            <a:r>
              <a:rPr lang="de-AT" dirty="0">
                <a:solidFill>
                  <a:srgbClr val="666666"/>
                </a:solidFill>
                <a:ea typeface="Tahoma" panose="020B0604030504040204" pitchFamily="34" charset="0"/>
                <a:cs typeface="Tahoma" panose="020B0604030504040204" pitchFamily="34" charset="0"/>
              </a:rPr>
              <a:t>100.000 Dokumente im Monat inkludiert </a:t>
            </a:r>
          </a:p>
        </p:txBody>
      </p:sp>
      <p:pic>
        <p:nvPicPr>
          <p:cNvPr id="23" name="Grafik 29">
            <a:extLst>
              <a:ext uri="{FF2B5EF4-FFF2-40B4-BE49-F238E27FC236}">
                <a16:creationId xmlns:a16="http://schemas.microsoft.com/office/drawing/2014/main" id="{4611D63F-1786-4870-AD47-B18902F59B3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428209" y="5676226"/>
            <a:ext cx="378107" cy="378107"/>
          </a:xfrm>
          <a:prstGeom prst="rect">
            <a:avLst/>
          </a:prstGeom>
        </p:spPr>
      </p:pic>
      <p:pic>
        <p:nvPicPr>
          <p:cNvPr id="26" name="Grafik 15">
            <a:extLst>
              <a:ext uri="{FF2B5EF4-FFF2-40B4-BE49-F238E27FC236}">
                <a16:creationId xmlns:a16="http://schemas.microsoft.com/office/drawing/2014/main" id="{5B040044-0438-41A0-95B5-03FC242E809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02602" y="5133230"/>
            <a:ext cx="328959" cy="328959"/>
          </a:xfrm>
          <a:prstGeom prst="rect">
            <a:avLst/>
          </a:prstGeom>
        </p:spPr>
      </p:pic>
      <p:pic>
        <p:nvPicPr>
          <p:cNvPr id="27" name="Grafik 16">
            <a:extLst>
              <a:ext uri="{FF2B5EF4-FFF2-40B4-BE49-F238E27FC236}">
                <a16:creationId xmlns:a16="http://schemas.microsoft.com/office/drawing/2014/main" id="{C170B8B6-66B7-4E2F-8E00-E2B0B82EBD7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93385" y="5606407"/>
            <a:ext cx="288450" cy="302020"/>
          </a:xfrm>
          <a:prstGeom prst="rect">
            <a:avLst/>
          </a:prstGeom>
        </p:spPr>
      </p:pic>
      <p:pic>
        <p:nvPicPr>
          <p:cNvPr id="57" name="Grafik 17">
            <a:extLst>
              <a:ext uri="{FF2B5EF4-FFF2-40B4-BE49-F238E27FC236}">
                <a16:creationId xmlns:a16="http://schemas.microsoft.com/office/drawing/2014/main" id="{F8F8EEFD-390B-4851-86B1-6BA8BD966275}"/>
              </a:ext>
            </a:extLst>
          </p:cNvPr>
          <p:cNvPicPr>
            <a:picLocks noChangeAspect="1"/>
          </p:cNvPicPr>
          <p:nvPr/>
        </p:nvPicPr>
        <p:blipFill>
          <a:blip r:embed="rId8" cstate="print">
            <a:extLst>
              <a:ext uri="{28A0092B-C50C-407E-A947-70E740481C1C}">
                <a14:useLocalDpi xmlns:a14="http://schemas.microsoft.com/office/drawing/2010/main"/>
              </a:ext>
            </a:extLst>
          </a:blip>
          <a:stretch/>
        </p:blipFill>
        <p:spPr>
          <a:xfrm>
            <a:off x="2771390" y="5919759"/>
            <a:ext cx="337551" cy="337551"/>
          </a:xfrm>
          <a:prstGeom prst="rect">
            <a:avLst/>
          </a:prstGeom>
        </p:spPr>
      </p:pic>
      <p:pic>
        <p:nvPicPr>
          <p:cNvPr id="59" name="Grafik 18">
            <a:extLst>
              <a:ext uri="{FF2B5EF4-FFF2-40B4-BE49-F238E27FC236}">
                <a16:creationId xmlns:a16="http://schemas.microsoft.com/office/drawing/2014/main" id="{8C508452-40EA-4F4D-B993-3573555BB299}"/>
              </a:ext>
            </a:extLst>
          </p:cNvPr>
          <p:cNvPicPr>
            <a:picLocks noChangeAspect="1"/>
          </p:cNvPicPr>
          <p:nvPr/>
        </p:nvPicPr>
        <p:blipFill>
          <a:blip r:embed="rId9" cstate="print">
            <a:extLst>
              <a:ext uri="{28A0092B-C50C-407E-A947-70E740481C1C}">
                <a14:useLocalDpi xmlns:a14="http://schemas.microsoft.com/office/drawing/2010/main"/>
              </a:ext>
            </a:extLst>
          </a:blip>
          <a:stretch/>
        </p:blipFill>
        <p:spPr>
          <a:xfrm>
            <a:off x="1990135" y="5855506"/>
            <a:ext cx="353073" cy="353073"/>
          </a:xfrm>
          <a:prstGeom prst="rect">
            <a:avLst/>
          </a:prstGeom>
        </p:spPr>
      </p:pic>
      <p:pic>
        <p:nvPicPr>
          <p:cNvPr id="61" name="Grafik 19">
            <a:extLst>
              <a:ext uri="{FF2B5EF4-FFF2-40B4-BE49-F238E27FC236}">
                <a16:creationId xmlns:a16="http://schemas.microsoft.com/office/drawing/2014/main" id="{FD4DF7D2-1907-4716-B731-C9BEFD6374DA}"/>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640705" y="5775600"/>
            <a:ext cx="271075" cy="271075"/>
          </a:xfrm>
          <a:prstGeom prst="rect">
            <a:avLst/>
          </a:prstGeom>
        </p:spPr>
      </p:pic>
      <p:pic>
        <p:nvPicPr>
          <p:cNvPr id="63" name="Grafik 32">
            <a:extLst>
              <a:ext uri="{FF2B5EF4-FFF2-40B4-BE49-F238E27FC236}">
                <a16:creationId xmlns:a16="http://schemas.microsoft.com/office/drawing/2014/main" id="{C4812B98-EED2-471B-8E49-F3CF3E114A87}"/>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682299" y="4659279"/>
            <a:ext cx="283170" cy="283170"/>
          </a:xfrm>
          <a:prstGeom prst="rect">
            <a:avLst/>
          </a:prstGeom>
        </p:spPr>
      </p:pic>
      <p:pic>
        <p:nvPicPr>
          <p:cNvPr id="65" name="Grafik 33">
            <a:extLst>
              <a:ext uri="{FF2B5EF4-FFF2-40B4-BE49-F238E27FC236}">
                <a16:creationId xmlns:a16="http://schemas.microsoft.com/office/drawing/2014/main" id="{41BB7703-1344-483E-967B-3714D6FB29ED}"/>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63033" y="4805501"/>
            <a:ext cx="312693" cy="312693"/>
          </a:xfrm>
          <a:prstGeom prst="rect">
            <a:avLst/>
          </a:prstGeom>
        </p:spPr>
      </p:pic>
      <p:pic>
        <p:nvPicPr>
          <p:cNvPr id="67" name="Grafik 35">
            <a:extLst>
              <a:ext uri="{FF2B5EF4-FFF2-40B4-BE49-F238E27FC236}">
                <a16:creationId xmlns:a16="http://schemas.microsoft.com/office/drawing/2014/main" id="{43FB7F11-5623-4B95-B328-7BEC4F44C37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0278112" y="5697817"/>
            <a:ext cx="406615" cy="552664"/>
          </a:xfrm>
          <a:prstGeom prst="rect">
            <a:avLst/>
          </a:prstGeom>
          <a:effectLst>
            <a:outerShdw blurRad="50800" dist="38100" dir="2700000" algn="tl" rotWithShape="0">
              <a:prstClr val="black">
                <a:alpha val="40000"/>
              </a:prstClr>
            </a:outerShdw>
          </a:effectLst>
        </p:spPr>
      </p:pic>
      <p:pic>
        <p:nvPicPr>
          <p:cNvPr id="69" name="Grafik 38">
            <a:extLst>
              <a:ext uri="{FF2B5EF4-FFF2-40B4-BE49-F238E27FC236}">
                <a16:creationId xmlns:a16="http://schemas.microsoft.com/office/drawing/2014/main" id="{6721909C-D187-4768-A10A-3EFE24C576EA}"/>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11432198" y="5369528"/>
            <a:ext cx="373661" cy="473757"/>
          </a:xfrm>
          <a:prstGeom prst="rect">
            <a:avLst/>
          </a:prstGeom>
          <a:effectLst>
            <a:outerShdw blurRad="50800" dist="38100" dir="2700000" algn="tl" rotWithShape="0">
              <a:prstClr val="black">
                <a:alpha val="40000"/>
              </a:prstClr>
            </a:outerShdw>
          </a:effectLst>
        </p:spPr>
      </p:pic>
      <p:pic>
        <p:nvPicPr>
          <p:cNvPr id="71" name="Grafik 39">
            <a:extLst>
              <a:ext uri="{FF2B5EF4-FFF2-40B4-BE49-F238E27FC236}">
                <a16:creationId xmlns:a16="http://schemas.microsoft.com/office/drawing/2014/main" id="{96626C36-D553-4CD3-8A0E-AE77C42BC87A}"/>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10905837" y="5619147"/>
            <a:ext cx="398239" cy="560602"/>
          </a:xfrm>
          <a:prstGeom prst="rect">
            <a:avLst/>
          </a:prstGeom>
          <a:effectLst>
            <a:outerShdw blurRad="50800" dist="38100" dir="2700000" algn="tl" rotWithShape="0">
              <a:prstClr val="black">
                <a:alpha val="40000"/>
              </a:prstClr>
            </a:outerShdw>
          </a:effectLst>
        </p:spPr>
      </p:pic>
      <p:pic>
        <p:nvPicPr>
          <p:cNvPr id="73" name="Grafik 4">
            <a:extLst>
              <a:ext uri="{FF2B5EF4-FFF2-40B4-BE49-F238E27FC236}">
                <a16:creationId xmlns:a16="http://schemas.microsoft.com/office/drawing/2014/main" id="{3EFDD466-6435-46D2-B718-4CEF960F467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5730390" y="5823540"/>
            <a:ext cx="392215" cy="392215"/>
          </a:xfrm>
          <a:prstGeom prst="rect">
            <a:avLst/>
          </a:prstGeom>
        </p:spPr>
      </p:pic>
      <p:pic>
        <p:nvPicPr>
          <p:cNvPr id="75" name="Grafik 6">
            <a:extLst>
              <a:ext uri="{FF2B5EF4-FFF2-40B4-BE49-F238E27FC236}">
                <a16:creationId xmlns:a16="http://schemas.microsoft.com/office/drawing/2014/main" id="{BA726C54-DE1D-4943-A47F-116BAECB5318}"/>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6556967" y="5813601"/>
            <a:ext cx="436880" cy="436880"/>
          </a:xfrm>
          <a:prstGeom prst="rect">
            <a:avLst/>
          </a:prstGeom>
        </p:spPr>
      </p:pic>
      <p:pic>
        <p:nvPicPr>
          <p:cNvPr id="77" name="Grafik 28">
            <a:extLst>
              <a:ext uri="{FF2B5EF4-FFF2-40B4-BE49-F238E27FC236}">
                <a16:creationId xmlns:a16="http://schemas.microsoft.com/office/drawing/2014/main" id="{146C97F8-0688-4794-8C8D-56ED482A3601}"/>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9715941" y="5727448"/>
            <a:ext cx="393911" cy="560092"/>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79" name="Grafik 30">
            <a:extLst>
              <a:ext uri="{FF2B5EF4-FFF2-40B4-BE49-F238E27FC236}">
                <a16:creationId xmlns:a16="http://schemas.microsoft.com/office/drawing/2014/main" id="{4E26AAAC-13E2-4D63-A4BE-3435EC677E58}"/>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9051470" y="5533160"/>
            <a:ext cx="424722" cy="560881"/>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81" name="Picture 80">
            <a:extLst>
              <a:ext uri="{FF2B5EF4-FFF2-40B4-BE49-F238E27FC236}">
                <a16:creationId xmlns:a16="http://schemas.microsoft.com/office/drawing/2014/main" id="{884B0E73-3BCB-47EB-9598-A73C1DCDABD0}"/>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56807" y="4473890"/>
            <a:ext cx="338891" cy="286928"/>
          </a:xfrm>
          <a:prstGeom prst="rect">
            <a:avLst/>
          </a:prstGeom>
        </p:spPr>
      </p:pic>
      <p:pic>
        <p:nvPicPr>
          <p:cNvPr id="83" name="Picture 82">
            <a:extLst>
              <a:ext uri="{FF2B5EF4-FFF2-40B4-BE49-F238E27FC236}">
                <a16:creationId xmlns:a16="http://schemas.microsoft.com/office/drawing/2014/main" id="{1105AEEF-7642-4357-BAC4-7E5682A28F33}"/>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158981" y="5290362"/>
            <a:ext cx="357671" cy="300444"/>
          </a:xfrm>
          <a:prstGeom prst="rect">
            <a:avLst/>
          </a:prstGeom>
        </p:spPr>
      </p:pic>
      <p:pic>
        <p:nvPicPr>
          <p:cNvPr id="85" name="Picture 84">
            <a:extLst>
              <a:ext uri="{FF2B5EF4-FFF2-40B4-BE49-F238E27FC236}">
                <a16:creationId xmlns:a16="http://schemas.microsoft.com/office/drawing/2014/main" id="{B89DA45B-C4C9-4483-B171-3F4D99B8F193}"/>
              </a:ext>
            </a:extLst>
          </p:cNvPr>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433638" y="4467121"/>
            <a:ext cx="336294" cy="293697"/>
          </a:xfrm>
          <a:prstGeom prst="rect">
            <a:avLst/>
          </a:prstGeom>
        </p:spPr>
      </p:pic>
    </p:spTree>
    <p:extLst>
      <p:ext uri="{BB962C8B-B14F-4D97-AF65-F5344CB8AC3E}">
        <p14:creationId xmlns:p14="http://schemas.microsoft.com/office/powerpoint/2010/main" val="2447250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Nintex">
            <a:extLst>
              <a:ext uri="{FF2B5EF4-FFF2-40B4-BE49-F238E27FC236}">
                <a16:creationId xmlns:a16="http://schemas.microsoft.com/office/drawing/2014/main" id="{2E96431B-2DB8-4B99-8F1A-963EF57AE65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716979" y="3764422"/>
            <a:ext cx="1953651" cy="1422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Nintex dox42">
            <a:extLst>
              <a:ext uri="{FF2B5EF4-FFF2-40B4-BE49-F238E27FC236}">
                <a16:creationId xmlns:a16="http://schemas.microsoft.com/office/drawing/2014/main" id="{09860911-681F-4020-BD14-3C0253575EA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376168" y="978416"/>
            <a:ext cx="2635277" cy="27739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descr="MS Flow">
            <a:extLst>
              <a:ext uri="{FF2B5EF4-FFF2-40B4-BE49-F238E27FC236}">
                <a16:creationId xmlns:a16="http://schemas.microsoft.com/office/drawing/2014/main" id="{A2D916EC-325A-44BD-AB72-74DE5668A30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7000" y="1037684"/>
            <a:ext cx="3205836" cy="26554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Grafik 36">
            <a:extLst>
              <a:ext uri="{FF2B5EF4-FFF2-40B4-BE49-F238E27FC236}">
                <a16:creationId xmlns:a16="http://schemas.microsoft.com/office/drawing/2014/main" id="{99A95B14-A215-47C6-8246-F502B159BB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11" name="Rechteck 1">
            <a:extLst>
              <a:ext uri="{FF2B5EF4-FFF2-40B4-BE49-F238E27FC236}">
                <a16:creationId xmlns:a16="http://schemas.microsoft.com/office/drawing/2014/main" id="{F36D636C-D13F-4AD9-B529-F44DAAA07128}"/>
              </a:ext>
            </a:extLst>
          </p:cNvPr>
          <p:cNvSpPr/>
          <p:nvPr/>
        </p:nvSpPr>
        <p:spPr>
          <a:xfrm>
            <a:off x="1"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3200" b="1" dirty="0">
                <a:ln/>
                <a:solidFill>
                  <a:schemeClr val="bg1"/>
                </a:solidFill>
                <a:cs typeface="DIN-Medium"/>
              </a:rPr>
              <a:t>Dokumente aus Geschäftsprozessen und Workflows automatisieren</a:t>
            </a:r>
            <a:endParaRPr lang="en-GB" sz="3200" b="1" dirty="0">
              <a:ln/>
              <a:solidFill>
                <a:schemeClr val="bg1"/>
              </a:solidFill>
              <a:cs typeface="DIN-Medium"/>
            </a:endParaRPr>
          </a:p>
        </p:txBody>
      </p:sp>
      <p:pic>
        <p:nvPicPr>
          <p:cNvPr id="12" name="Picture 11">
            <a:extLst>
              <a:ext uri="{FF2B5EF4-FFF2-40B4-BE49-F238E27FC236}">
                <a16:creationId xmlns:a16="http://schemas.microsoft.com/office/drawing/2014/main" id="{9E4BD4D3-7590-43F9-B93A-2FD51D39DD4F}"/>
              </a:ext>
            </a:extLst>
          </p:cNvPr>
          <p:cNvPicPr>
            <a:picLocks noChangeAspect="1"/>
          </p:cNvPicPr>
          <p:nvPr/>
        </p:nvPicPr>
        <p:blipFill>
          <a:blip r:embed="rId6" cstate="print">
            <a:extLst>
              <a:ext uri="{28A0092B-C50C-407E-A947-70E740481C1C}">
                <a14:useLocalDpi xmlns:a14="http://schemas.microsoft.com/office/drawing/2010/main"/>
              </a:ext>
            </a:extLst>
          </a:blip>
          <a:stretch/>
        </p:blipFill>
        <p:spPr>
          <a:xfrm>
            <a:off x="1196423" y="3871585"/>
            <a:ext cx="1168724" cy="922676"/>
          </a:xfrm>
          <a:prstGeom prst="rect">
            <a:avLst/>
          </a:prstGeom>
        </p:spPr>
      </p:pic>
      <p:pic>
        <p:nvPicPr>
          <p:cNvPr id="13" name="Picture 6" descr="K2">
            <a:extLst>
              <a:ext uri="{FF2B5EF4-FFF2-40B4-BE49-F238E27FC236}">
                <a16:creationId xmlns:a16="http://schemas.microsoft.com/office/drawing/2014/main" id="{84A48837-855E-44E2-9963-902A5A891A7A}"/>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9982248" y="4917741"/>
            <a:ext cx="1405923" cy="1022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7BC0648C-57D6-43D3-BC56-28F6B6F41EE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390206" y="5186680"/>
            <a:ext cx="781159" cy="781159"/>
          </a:xfrm>
          <a:prstGeom prst="rect">
            <a:avLst/>
          </a:prstGeom>
        </p:spPr>
      </p:pic>
      <p:pic>
        <p:nvPicPr>
          <p:cNvPr id="15" name="Picture 2" descr="FireStart dox42 Integrationsgrafik">
            <a:extLst>
              <a:ext uri="{FF2B5EF4-FFF2-40B4-BE49-F238E27FC236}">
                <a16:creationId xmlns:a16="http://schemas.microsoft.com/office/drawing/2014/main" id="{CD373962-4A7B-4443-ADDF-067D9D12C55A}"/>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853702" y="3188129"/>
            <a:ext cx="6682660" cy="3212265"/>
          </a:xfrm>
          <a:prstGeom prst="rect">
            <a:avLst/>
          </a:prstGeom>
          <a:noFill/>
          <a:effectLst>
            <a:outerShdw blurRad="50800" dist="38100" dir="2700000" algn="tl" rotWithShape="0">
              <a:prstClr val="black">
                <a:alpha val="32000"/>
              </a:prstClr>
            </a:outerShdw>
          </a:effectLst>
          <a:extLst>
            <a:ext uri="{909E8E84-426E-40DD-AFC4-6F175D3DCCD1}">
              <a14:hiddenFill xmlns:a14="http://schemas.microsoft.com/office/drawing/2010/main">
                <a:solidFill>
                  <a:srgbClr val="FFFFFF"/>
                </a:solidFill>
              </a14:hiddenFill>
            </a:ext>
          </a:extLst>
        </p:spPr>
      </p:pic>
      <p:pic>
        <p:nvPicPr>
          <p:cNvPr id="16" name="Picture 4" descr="FireStart GmbH: Karrierechancen, Kontaktdaten, Fotos | karriere.at">
            <a:extLst>
              <a:ext uri="{FF2B5EF4-FFF2-40B4-BE49-F238E27FC236}">
                <a16:creationId xmlns:a16="http://schemas.microsoft.com/office/drawing/2014/main" id="{CADDABA8-EDD3-4749-87BF-5AA2A6A83529}"/>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01960" y="2124165"/>
            <a:ext cx="4010857" cy="1238251"/>
          </a:xfrm>
          <a:prstGeom prst="rect">
            <a:avLst/>
          </a:prstGeom>
          <a:noFill/>
          <a:extLst>
            <a:ext uri="{909E8E84-426E-40DD-AFC4-6F175D3DCCD1}">
              <a14:hiddenFill xmlns:a14="http://schemas.microsoft.com/office/drawing/2010/main">
                <a:solidFill>
                  <a:srgbClr val="FFFFFF"/>
                </a:solidFill>
              </a14:hiddenFill>
            </a:ext>
          </a:extLst>
        </p:spPr>
      </p:pic>
      <p:sp>
        <p:nvSpPr>
          <p:cNvPr id="17" name="Rechteck 8">
            <a:extLst>
              <a:ext uri="{FF2B5EF4-FFF2-40B4-BE49-F238E27FC236}">
                <a16:creationId xmlns:a16="http://schemas.microsoft.com/office/drawing/2014/main" id="{4AB94667-DC9F-4E58-B9B4-4D094A21480A}"/>
              </a:ext>
            </a:extLst>
          </p:cNvPr>
          <p:cNvSpPr/>
          <p:nvPr/>
        </p:nvSpPr>
        <p:spPr>
          <a:xfrm>
            <a:off x="3494807" y="122357"/>
            <a:ext cx="5725801" cy="830997"/>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AT" sz="2400" b="1" dirty="0">
                <a:ln/>
                <a:solidFill>
                  <a:schemeClr val="bg1"/>
                </a:solidFill>
              </a:rPr>
              <a:t>Für intelligente Prozessautomatisierung ist Dokumentenautomatisierung notwendig</a:t>
            </a:r>
            <a:endParaRPr lang="en-GB" sz="2800" b="1" dirty="0">
              <a:ln/>
              <a:solidFill>
                <a:schemeClr val="bg1"/>
              </a:solidFill>
              <a:cs typeface="DIN-Medium"/>
            </a:endParaRPr>
          </a:p>
        </p:txBody>
      </p:sp>
      <p:sp>
        <p:nvSpPr>
          <p:cNvPr id="18" name="TextBox 17">
            <a:extLst>
              <a:ext uri="{FF2B5EF4-FFF2-40B4-BE49-F238E27FC236}">
                <a16:creationId xmlns:a16="http://schemas.microsoft.com/office/drawing/2014/main" id="{B06A8AAA-C537-41B8-BA81-754F0ABA55C8}"/>
              </a:ext>
            </a:extLst>
          </p:cNvPr>
          <p:cNvSpPr txBox="1"/>
          <p:nvPr/>
        </p:nvSpPr>
        <p:spPr>
          <a:xfrm>
            <a:off x="3810562" y="1656746"/>
            <a:ext cx="5094292" cy="369332"/>
          </a:xfrm>
          <a:prstGeom prst="rect">
            <a:avLst/>
          </a:prstGeom>
          <a:noFill/>
        </p:spPr>
        <p:txBody>
          <a:bodyPr wrap="square">
            <a:spAutoFit/>
          </a:bodyPr>
          <a:lstStyle/>
          <a:p>
            <a:pPr algn="ctr"/>
            <a:r>
              <a:rPr lang="de-DE" b="1" dirty="0">
                <a:solidFill>
                  <a:srgbClr val="00A300"/>
                </a:solidFill>
              </a:rPr>
              <a:t>dox42 in alle gängigen Workflowtools </a:t>
            </a:r>
            <a:r>
              <a:rPr lang="en-US" sz="1800" b="1" dirty="0" err="1">
                <a:solidFill>
                  <a:srgbClr val="00A300"/>
                </a:solidFill>
              </a:rPr>
              <a:t>integrieren</a:t>
            </a:r>
            <a:endParaRPr lang="en-US" sz="1800" b="1" dirty="0">
              <a:solidFill>
                <a:srgbClr val="00A300"/>
              </a:solidFill>
            </a:endParaRPr>
          </a:p>
        </p:txBody>
      </p:sp>
      <p:cxnSp>
        <p:nvCxnSpPr>
          <p:cNvPr id="19" name="Gerade Verbindung mit Pfeil 19">
            <a:extLst>
              <a:ext uri="{FF2B5EF4-FFF2-40B4-BE49-F238E27FC236}">
                <a16:creationId xmlns:a16="http://schemas.microsoft.com/office/drawing/2014/main" id="{6135179A-AD24-4D82-880B-D7FE9AB269F8}"/>
              </a:ext>
            </a:extLst>
          </p:cNvPr>
          <p:cNvCxnSpPr>
            <a:cxnSpLocks/>
          </p:cNvCxnSpPr>
          <p:nvPr/>
        </p:nvCxnSpPr>
        <p:spPr>
          <a:xfrm flipV="1">
            <a:off x="6357708" y="1024036"/>
            <a:ext cx="0" cy="632710"/>
          </a:xfrm>
          <a:prstGeom prst="straightConnector1">
            <a:avLst/>
          </a:prstGeom>
          <a:noFill/>
          <a:ln w="76200" cap="rnd">
            <a:solidFill>
              <a:srgbClr val="00A300"/>
            </a:solidFill>
            <a:headEnd type="arrow"/>
            <a:tailEnd type="non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682646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36">
            <a:extLst>
              <a:ext uri="{FF2B5EF4-FFF2-40B4-BE49-F238E27FC236}">
                <a16:creationId xmlns:a16="http://schemas.microsoft.com/office/drawing/2014/main" id="{4E6DDB9E-49F3-4EBB-BB81-80FB11F63D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sp>
        <p:nvSpPr>
          <p:cNvPr id="3" name="Rechteck 1">
            <a:extLst>
              <a:ext uri="{FF2B5EF4-FFF2-40B4-BE49-F238E27FC236}">
                <a16:creationId xmlns:a16="http://schemas.microsoft.com/office/drawing/2014/main" id="{5FFF8C1A-A90A-4DDB-941D-3CFC50E10AF1}"/>
              </a:ext>
            </a:extLst>
          </p:cNvPr>
          <p:cNvSpPr/>
          <p:nvPr/>
        </p:nvSpPr>
        <p:spPr>
          <a:xfrm>
            <a:off x="0"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3200" b="1" dirty="0">
                <a:ln/>
                <a:solidFill>
                  <a:schemeClr val="bg1"/>
                </a:solidFill>
              </a:rPr>
              <a:t>Dokumente automatisch aus Microsoft Teams erstellen</a:t>
            </a:r>
            <a:endParaRPr lang="en-US" sz="3200" b="1" dirty="0">
              <a:ln/>
              <a:solidFill>
                <a:schemeClr val="bg1"/>
              </a:solidFill>
            </a:endParaRPr>
          </a:p>
        </p:txBody>
      </p:sp>
      <p:sp>
        <p:nvSpPr>
          <p:cNvPr id="4" name="Rechteck 37">
            <a:extLst>
              <a:ext uri="{FF2B5EF4-FFF2-40B4-BE49-F238E27FC236}">
                <a16:creationId xmlns:a16="http://schemas.microsoft.com/office/drawing/2014/main" id="{8C4EE623-BD42-4AF7-8F0C-C70F9D896EF9}"/>
              </a:ext>
            </a:extLst>
          </p:cNvPr>
          <p:cNvSpPr/>
          <p:nvPr/>
        </p:nvSpPr>
        <p:spPr>
          <a:xfrm>
            <a:off x="219940" y="4496355"/>
            <a:ext cx="5118502" cy="1569660"/>
          </a:xfrm>
          <a:prstGeom prst="rect">
            <a:avLst/>
          </a:prstGeom>
        </p:spPr>
        <p:txBody>
          <a:bodyPr wrap="square">
            <a:spAutoFit/>
          </a:bodyPr>
          <a:lstStyle/>
          <a:p>
            <a:pPr marL="457200" indent="-457200">
              <a:buBlip>
                <a:blip r:embed="rId3"/>
              </a:buBlip>
            </a:pPr>
            <a:r>
              <a:rPr lang="de-AT" sz="2400" dirty="0">
                <a:solidFill>
                  <a:schemeClr val="tx1">
                    <a:lumMod val="75000"/>
                    <a:lumOff val="25000"/>
                  </a:schemeClr>
                </a:solidFill>
              </a:rPr>
              <a:t>MS Teams als zentrale Plattform zu allen Applikationen</a:t>
            </a:r>
          </a:p>
          <a:p>
            <a:pPr marL="457200" indent="-457200">
              <a:buBlip>
                <a:blip r:embed="rId3"/>
              </a:buBlip>
            </a:pPr>
            <a:r>
              <a:rPr lang="de-AT" sz="2400" dirty="0">
                <a:solidFill>
                  <a:schemeClr val="tx1">
                    <a:lumMod val="75000"/>
                    <a:lumOff val="25000"/>
                  </a:schemeClr>
                </a:solidFill>
              </a:rPr>
              <a:t>Produktivitätsteigerung von Teams</a:t>
            </a:r>
          </a:p>
          <a:p>
            <a:pPr marL="457200" indent="-457200">
              <a:buBlip>
                <a:blip r:embed="rId3"/>
              </a:buBlip>
            </a:pPr>
            <a:r>
              <a:rPr lang="de-AT" sz="2400" dirty="0">
                <a:solidFill>
                  <a:schemeClr val="tx1">
                    <a:lumMod val="75000"/>
                    <a:lumOff val="25000"/>
                  </a:schemeClr>
                </a:solidFill>
              </a:rPr>
              <a:t>Copy &amp; Paste vermeiden</a:t>
            </a:r>
            <a:endParaRPr lang="en-GB" sz="2400" dirty="0">
              <a:solidFill>
                <a:schemeClr val="tx1">
                  <a:lumMod val="75000"/>
                  <a:lumOff val="25000"/>
                </a:schemeClr>
              </a:solidFill>
              <a:latin typeface="DIN-Medium"/>
              <a:cs typeface="DIN-Medium"/>
            </a:endParaRPr>
          </a:p>
        </p:txBody>
      </p:sp>
      <p:pic>
        <p:nvPicPr>
          <p:cNvPr id="5" name="Picture 2" descr="Microsoft Teams Custom Background Images - Heliocentrix">
            <a:extLst>
              <a:ext uri="{FF2B5EF4-FFF2-40B4-BE49-F238E27FC236}">
                <a16:creationId xmlns:a16="http://schemas.microsoft.com/office/drawing/2014/main" id="{74CCFCC0-8496-4CE4-BA7F-D3E3700C679D}"/>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257515" y="4278214"/>
            <a:ext cx="1911271" cy="19112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3F907FFA-147F-4645-ADE5-37D88904CC48}"/>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197839" y="159403"/>
            <a:ext cx="7332093" cy="40350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6" name="Grafik 10">
            <a:extLst>
              <a:ext uri="{FF2B5EF4-FFF2-40B4-BE49-F238E27FC236}">
                <a16:creationId xmlns:a16="http://schemas.microsoft.com/office/drawing/2014/main" id="{1C104E84-8D85-4517-A7BC-BF96A7E0654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710912" y="2622750"/>
            <a:ext cx="4326508" cy="3212433"/>
          </a:xfrm>
          <a:prstGeom prst="rect">
            <a:avLst/>
          </a:prstGeom>
          <a:effectLst>
            <a:outerShdw blurRad="50800" dist="38100" dir="2700000" algn="tl" rotWithShape="0">
              <a:prstClr val="black">
                <a:alpha val="40000"/>
              </a:prstClr>
            </a:outerShdw>
          </a:effectLst>
        </p:spPr>
      </p:pic>
      <p:sp>
        <p:nvSpPr>
          <p:cNvPr id="28" name="Bogen 29">
            <a:extLst>
              <a:ext uri="{FF2B5EF4-FFF2-40B4-BE49-F238E27FC236}">
                <a16:creationId xmlns:a16="http://schemas.microsoft.com/office/drawing/2014/main" id="{1D5FB921-F801-4351-809D-A3A84BBD50B0}"/>
              </a:ext>
            </a:extLst>
          </p:cNvPr>
          <p:cNvSpPr/>
          <p:nvPr/>
        </p:nvSpPr>
        <p:spPr>
          <a:xfrm rot="9870081">
            <a:off x="5349145" y="778305"/>
            <a:ext cx="6452891" cy="3919596"/>
          </a:xfrm>
          <a:prstGeom prst="arc">
            <a:avLst>
              <a:gd name="adj1" fmla="val 1960663"/>
              <a:gd name="adj2" fmla="val 11872877"/>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0" name="Grafik 1">
            <a:extLst>
              <a:ext uri="{FF2B5EF4-FFF2-40B4-BE49-F238E27FC236}">
                <a16:creationId xmlns:a16="http://schemas.microsoft.com/office/drawing/2014/main" id="{7B4CAA4D-1F94-49FD-8270-BFB54C4C056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54972"/>
          <a:stretch/>
        </p:blipFill>
        <p:spPr>
          <a:xfrm>
            <a:off x="9291212" y="2065481"/>
            <a:ext cx="905086" cy="358690"/>
          </a:xfrm>
          <a:prstGeom prst="rect">
            <a:avLst/>
          </a:prstGeom>
        </p:spPr>
      </p:pic>
      <p:pic>
        <p:nvPicPr>
          <p:cNvPr id="32" name="Picture 31">
            <a:extLst>
              <a:ext uri="{FF2B5EF4-FFF2-40B4-BE49-F238E27FC236}">
                <a16:creationId xmlns:a16="http://schemas.microsoft.com/office/drawing/2014/main" id="{FDB128F7-5CD3-4589-A4A9-FE2D990CBB7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536223" y="1726881"/>
            <a:ext cx="345548" cy="345548"/>
          </a:xfrm>
          <a:prstGeom prst="rect">
            <a:avLst/>
          </a:prstGeom>
        </p:spPr>
      </p:pic>
      <p:pic>
        <p:nvPicPr>
          <p:cNvPr id="34" name="Grafik 3">
            <a:extLst>
              <a:ext uri="{FF2B5EF4-FFF2-40B4-BE49-F238E27FC236}">
                <a16:creationId xmlns:a16="http://schemas.microsoft.com/office/drawing/2014/main" id="{83E988A1-9132-4A53-B14C-780D2334A1B1}"/>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687546" y="1700735"/>
            <a:ext cx="385728" cy="385728"/>
          </a:xfrm>
          <a:prstGeom prst="rect">
            <a:avLst/>
          </a:prstGeom>
        </p:spPr>
      </p:pic>
      <p:pic>
        <p:nvPicPr>
          <p:cNvPr id="36" name="Grafik 11">
            <a:extLst>
              <a:ext uri="{FF2B5EF4-FFF2-40B4-BE49-F238E27FC236}">
                <a16:creationId xmlns:a16="http://schemas.microsoft.com/office/drawing/2014/main" id="{60D402BB-111F-4CFE-8BE3-2868895CA86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618090" y="1727369"/>
            <a:ext cx="317870" cy="317870"/>
          </a:xfrm>
          <a:prstGeom prst="rect">
            <a:avLst/>
          </a:prstGeom>
        </p:spPr>
      </p:pic>
      <p:pic>
        <p:nvPicPr>
          <p:cNvPr id="38" name="Grafik 12">
            <a:extLst>
              <a:ext uri="{FF2B5EF4-FFF2-40B4-BE49-F238E27FC236}">
                <a16:creationId xmlns:a16="http://schemas.microsoft.com/office/drawing/2014/main" id="{4DC56030-0543-45FB-8067-70610052E75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236159" y="1711334"/>
            <a:ext cx="388950" cy="388950"/>
          </a:xfrm>
          <a:prstGeom prst="rect">
            <a:avLst/>
          </a:prstGeom>
        </p:spPr>
      </p:pic>
      <p:pic>
        <p:nvPicPr>
          <p:cNvPr id="40" name="Grafik 13">
            <a:extLst>
              <a:ext uri="{FF2B5EF4-FFF2-40B4-BE49-F238E27FC236}">
                <a16:creationId xmlns:a16="http://schemas.microsoft.com/office/drawing/2014/main" id="{1620FA89-D632-417D-8302-3562DA4BBE2C}"/>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9166337" y="1713768"/>
            <a:ext cx="358690" cy="358690"/>
          </a:xfrm>
          <a:prstGeom prst="rect">
            <a:avLst/>
          </a:prstGeom>
        </p:spPr>
      </p:pic>
      <p:pic>
        <p:nvPicPr>
          <p:cNvPr id="42" name="Grafik 40">
            <a:extLst>
              <a:ext uri="{FF2B5EF4-FFF2-40B4-BE49-F238E27FC236}">
                <a16:creationId xmlns:a16="http://schemas.microsoft.com/office/drawing/2014/main" id="{962A2E4C-F760-4EA9-950F-95459FD16857}"/>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0043349" y="1711334"/>
            <a:ext cx="350148" cy="350148"/>
          </a:xfrm>
          <a:prstGeom prst="rect">
            <a:avLst/>
          </a:prstGeom>
        </p:spPr>
      </p:pic>
      <p:pic>
        <p:nvPicPr>
          <p:cNvPr id="44" name="Grafik 8">
            <a:extLst>
              <a:ext uri="{FF2B5EF4-FFF2-40B4-BE49-F238E27FC236}">
                <a16:creationId xmlns:a16="http://schemas.microsoft.com/office/drawing/2014/main" id="{D6C0244C-BD62-442C-9FEC-1E6E225AA520}"/>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9565165" y="1305682"/>
            <a:ext cx="356102" cy="372853"/>
          </a:xfrm>
          <a:prstGeom prst="rect">
            <a:avLst/>
          </a:prstGeom>
        </p:spPr>
      </p:pic>
      <p:pic>
        <p:nvPicPr>
          <p:cNvPr id="46" name="Picture 45">
            <a:extLst>
              <a:ext uri="{FF2B5EF4-FFF2-40B4-BE49-F238E27FC236}">
                <a16:creationId xmlns:a16="http://schemas.microsoft.com/office/drawing/2014/main" id="{025B7F82-8F58-4951-8194-E12447E0111C}"/>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686276" y="1309638"/>
            <a:ext cx="364940" cy="364940"/>
          </a:xfrm>
          <a:prstGeom prst="rect">
            <a:avLst/>
          </a:prstGeom>
        </p:spPr>
      </p:pic>
      <p:pic>
        <p:nvPicPr>
          <p:cNvPr id="48" name="Picture 47">
            <a:extLst>
              <a:ext uri="{FF2B5EF4-FFF2-40B4-BE49-F238E27FC236}">
                <a16:creationId xmlns:a16="http://schemas.microsoft.com/office/drawing/2014/main" id="{C7E6F1B5-6225-46C1-836B-497DF326E75A}"/>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9116371" y="1324040"/>
            <a:ext cx="385728" cy="326582"/>
          </a:xfrm>
          <a:prstGeom prst="rect">
            <a:avLst/>
          </a:prstGeom>
        </p:spPr>
      </p:pic>
      <p:pic>
        <p:nvPicPr>
          <p:cNvPr id="50" name="Picture 49">
            <a:extLst>
              <a:ext uri="{FF2B5EF4-FFF2-40B4-BE49-F238E27FC236}">
                <a16:creationId xmlns:a16="http://schemas.microsoft.com/office/drawing/2014/main" id="{C1A9E33D-54A5-4927-9326-ABA970A120C5}"/>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984333" y="1314057"/>
            <a:ext cx="423930" cy="356102"/>
          </a:xfrm>
          <a:prstGeom prst="rect">
            <a:avLst/>
          </a:prstGeom>
        </p:spPr>
      </p:pic>
      <p:pic>
        <p:nvPicPr>
          <p:cNvPr id="52" name="Picture 51">
            <a:extLst>
              <a:ext uri="{FF2B5EF4-FFF2-40B4-BE49-F238E27FC236}">
                <a16:creationId xmlns:a16="http://schemas.microsoft.com/office/drawing/2014/main" id="{A172B3B3-6FFE-47E5-94B4-26ABCCD8005F}"/>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0450246" y="1313195"/>
            <a:ext cx="409725" cy="357826"/>
          </a:xfrm>
          <a:prstGeom prst="rect">
            <a:avLst/>
          </a:prstGeom>
        </p:spPr>
      </p:pic>
      <p:pic>
        <p:nvPicPr>
          <p:cNvPr id="54" name="Picture 2" descr="Microsoft Teams Custom Background Images - Heliocentrix">
            <a:extLst>
              <a:ext uri="{FF2B5EF4-FFF2-40B4-BE49-F238E27FC236}">
                <a16:creationId xmlns:a16="http://schemas.microsoft.com/office/drawing/2014/main" id="{83229550-4DB4-4126-AA12-60C2E04E59C2}"/>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71946" y="1257336"/>
            <a:ext cx="469545" cy="469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381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 y="117592"/>
            <a:ext cx="10096500" cy="5598106"/>
          </a:xfrm>
          <a:prstGeom prst="rect">
            <a:avLst/>
          </a:prstGeom>
        </p:spPr>
      </p:pic>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9519" y="0"/>
            <a:ext cx="3626642" cy="1048429"/>
          </a:xfrm>
          <a:prstGeom prst="rect">
            <a:avLst/>
          </a:prstGeom>
        </p:spPr>
      </p:pic>
      <p:pic>
        <p:nvPicPr>
          <p:cNvPr id="11" name="Grafik 10"/>
          <p:cNvPicPr>
            <a:picLocks noChangeAspect="1"/>
          </p:cNvPicPr>
          <p:nvPr/>
        </p:nvPicPr>
        <p:blipFill rotWithShape="1">
          <a:blip r:embed="rId5"/>
          <a:srcRect r="25480"/>
          <a:stretch/>
        </p:blipFill>
        <p:spPr>
          <a:xfrm>
            <a:off x="6963082" y="1842910"/>
            <a:ext cx="1622572" cy="2900119"/>
          </a:xfrm>
          <a:prstGeom prst="rect">
            <a:avLst/>
          </a:prstGeom>
        </p:spPr>
      </p:pic>
      <p:pic>
        <p:nvPicPr>
          <p:cNvPr id="2" name="Picture 1"/>
          <p:cNvPicPr>
            <a:picLocks noChangeAspect="1"/>
          </p:cNvPicPr>
          <p:nvPr/>
        </p:nvPicPr>
        <p:blipFill>
          <a:blip r:embed="rId6"/>
          <a:stretch>
            <a:fillRect/>
          </a:stretch>
        </p:blipFill>
        <p:spPr>
          <a:xfrm>
            <a:off x="2644798" y="781091"/>
            <a:ext cx="4024369" cy="3961938"/>
          </a:xfrm>
          <a:prstGeom prst="rect">
            <a:avLst/>
          </a:prstGeom>
        </p:spPr>
      </p:pic>
      <p:pic>
        <p:nvPicPr>
          <p:cNvPr id="3" name="Picture 2"/>
          <p:cNvPicPr>
            <a:picLocks noChangeAspect="1"/>
          </p:cNvPicPr>
          <p:nvPr/>
        </p:nvPicPr>
        <p:blipFill>
          <a:blip r:embed="rId7"/>
          <a:stretch>
            <a:fillRect/>
          </a:stretch>
        </p:blipFill>
        <p:spPr>
          <a:xfrm>
            <a:off x="8747307" y="2707256"/>
            <a:ext cx="1370030" cy="2160307"/>
          </a:xfrm>
          <a:prstGeom prst="rect">
            <a:avLst/>
          </a:prstGeom>
        </p:spPr>
      </p:pic>
      <p:pic>
        <p:nvPicPr>
          <p:cNvPr id="4" name="Picture 3"/>
          <p:cNvPicPr>
            <a:picLocks noChangeAspect="1"/>
          </p:cNvPicPr>
          <p:nvPr/>
        </p:nvPicPr>
        <p:blipFill rotWithShape="1">
          <a:blip r:embed="rId8"/>
          <a:srcRect r="44230"/>
          <a:stretch/>
        </p:blipFill>
        <p:spPr>
          <a:xfrm>
            <a:off x="6833591" y="1956309"/>
            <a:ext cx="1832889" cy="2475559"/>
          </a:xfrm>
          <a:prstGeom prst="rect">
            <a:avLst/>
          </a:prstGeom>
        </p:spPr>
      </p:pic>
      <p:sp>
        <p:nvSpPr>
          <p:cNvPr id="6" name="Titel 2">
            <a:extLst>
              <a:ext uri="{FF2B5EF4-FFF2-40B4-BE49-F238E27FC236}">
                <a16:creationId xmlns:a16="http://schemas.microsoft.com/office/drawing/2014/main" id="{ADC70A1F-823A-4B90-BEA1-82F38A1AB198}"/>
              </a:ext>
            </a:extLst>
          </p:cNvPr>
          <p:cNvSpPr txBox="1">
            <a:spLocks/>
          </p:cNvSpPr>
          <p:nvPr/>
        </p:nvSpPr>
        <p:spPr>
          <a:xfrm>
            <a:off x="1" y="6210000"/>
            <a:ext cx="12191999" cy="648000"/>
          </a:xfrm>
          <a:prstGeom prst="rect">
            <a:avLst/>
          </a:prstGeom>
          <a:solidFill>
            <a:srgbClr val="00A30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AT" sz="3600" b="1" dirty="0">
                <a:solidFill>
                  <a:schemeClr val="bg1"/>
                </a:solidFill>
                <a:latin typeface="+mn-lt"/>
              </a:rPr>
              <a:t>dox42 LIVE - immer und überall</a:t>
            </a:r>
          </a:p>
        </p:txBody>
      </p:sp>
    </p:spTree>
    <p:extLst>
      <p:ext uri="{BB962C8B-B14F-4D97-AF65-F5344CB8AC3E}">
        <p14:creationId xmlns:p14="http://schemas.microsoft.com/office/powerpoint/2010/main" val="252935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AD05A-D221-4090-9B8B-A9E90A74A51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42038" y="2791981"/>
            <a:ext cx="5499485" cy="3234718"/>
          </a:xfrm>
          <a:prstGeom prst="rect">
            <a:avLst/>
          </a:prstGeom>
          <a:effectLst>
            <a:outerShdw blurRad="50800" dist="38100" dir="2700000" algn="tl" rotWithShape="0">
              <a:prstClr val="black">
                <a:alpha val="40000"/>
              </a:prstClr>
            </a:outerShdw>
          </a:effectLst>
        </p:spPr>
      </p:pic>
      <p:pic>
        <p:nvPicPr>
          <p:cNvPr id="5" name="Grafik 9" descr="&lt;tb&gt;&lt;regionid&gt;0fb22cd2-aba8-4e56-816b-960f86fdd0f8&lt;/regionid&gt; &lt;dir&gt;1&lt;/dir&gt;   &lt;condtition&gt;&lt;![CDATA[Technical_Channel = &quot;MS SharePoint&quot; or Technical_Channel = &quot;Alle&quot;]]&gt;&lt;/condtition&gt;&lt;/tb&gt;">
            <a:extLst>
              <a:ext uri="{FF2B5EF4-FFF2-40B4-BE49-F238E27FC236}">
                <a16:creationId xmlns:a16="http://schemas.microsoft.com/office/drawing/2014/main" id="{97C5B871-2E68-4811-8DA8-C200918295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00" y="127000"/>
            <a:ext cx="781159" cy="600159"/>
          </a:xfrm>
          <a:prstGeom prst="rect">
            <a:avLst/>
          </a:prstGeom>
        </p:spPr>
      </p:pic>
      <p:sp>
        <p:nvSpPr>
          <p:cNvPr id="8" name="Rechteck 1">
            <a:extLst>
              <a:ext uri="{FF2B5EF4-FFF2-40B4-BE49-F238E27FC236}">
                <a16:creationId xmlns:a16="http://schemas.microsoft.com/office/drawing/2014/main" id="{FBBA206D-5A93-42BB-BE18-85789B6F616D}"/>
              </a:ext>
            </a:extLst>
          </p:cNvPr>
          <p:cNvSpPr/>
          <p:nvPr/>
        </p:nvSpPr>
        <p:spPr>
          <a:xfrm>
            <a:off x="1" y="6211669"/>
            <a:ext cx="12191999" cy="646331"/>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3600" b="1" dirty="0">
                <a:ln/>
                <a:solidFill>
                  <a:schemeClr val="bg1"/>
                </a:solidFill>
                <a:cs typeface="DIN-Medium"/>
              </a:rPr>
              <a:t>Dokumente aus SharePoint generieren</a:t>
            </a:r>
          </a:p>
        </p:txBody>
      </p:sp>
      <p:sp>
        <p:nvSpPr>
          <p:cNvPr id="17" name="Rechteck 2">
            <a:extLst>
              <a:ext uri="{FF2B5EF4-FFF2-40B4-BE49-F238E27FC236}">
                <a16:creationId xmlns:a16="http://schemas.microsoft.com/office/drawing/2014/main" id="{89B41DC1-1FEF-427C-AF99-D22EA9CA83AB}"/>
              </a:ext>
            </a:extLst>
          </p:cNvPr>
          <p:cNvSpPr/>
          <p:nvPr/>
        </p:nvSpPr>
        <p:spPr>
          <a:xfrm>
            <a:off x="269681" y="24237"/>
            <a:ext cx="7103031" cy="3200876"/>
          </a:xfrm>
          <a:prstGeom prst="rect">
            <a:avLst/>
          </a:prstGeom>
        </p:spPr>
        <p:txBody>
          <a:bodyPr wrap="square">
            <a:spAutoFit/>
          </a:bodyPr>
          <a:lstStyle/>
          <a:p>
            <a:pPr marL="285750" indent="-285750">
              <a:spcAft>
                <a:spcPts val="600"/>
              </a:spcAft>
              <a:buBlip>
                <a:blip r:embed="rId5"/>
              </a:buBlip>
            </a:pPr>
            <a:r>
              <a:rPr lang="en-GB" sz="2400" dirty="0" err="1">
                <a:solidFill>
                  <a:schemeClr val="tx1">
                    <a:lumMod val="75000"/>
                    <a:lumOff val="25000"/>
                  </a:schemeClr>
                </a:solidFill>
              </a:rPr>
              <a:t>Nahtlose</a:t>
            </a:r>
            <a:r>
              <a:rPr lang="en-GB" sz="2400" dirty="0">
                <a:solidFill>
                  <a:schemeClr val="tx1">
                    <a:lumMod val="75000"/>
                    <a:lumOff val="25000"/>
                  </a:schemeClr>
                </a:solidFill>
              </a:rPr>
              <a:t> Integration</a:t>
            </a:r>
          </a:p>
          <a:p>
            <a:pPr marL="285750" indent="-285750">
              <a:spcAft>
                <a:spcPts val="600"/>
              </a:spcAft>
              <a:buBlip>
                <a:blip r:embed="rId5"/>
              </a:buBlip>
            </a:pPr>
            <a:r>
              <a:rPr lang="en-GB" sz="2400" dirty="0">
                <a:solidFill>
                  <a:schemeClr val="tx1">
                    <a:lumMod val="75000"/>
                    <a:lumOff val="25000"/>
                  </a:schemeClr>
                </a:solidFill>
              </a:rPr>
              <a:t>Office 365 SharePoint Online, On Prem </a:t>
            </a:r>
            <a:r>
              <a:rPr lang="en-GB" sz="2400" dirty="0" err="1">
                <a:solidFill>
                  <a:schemeClr val="tx1">
                    <a:lumMod val="75000"/>
                    <a:lumOff val="25000"/>
                  </a:schemeClr>
                </a:solidFill>
              </a:rPr>
              <a:t>oder</a:t>
            </a:r>
            <a:r>
              <a:rPr lang="en-GB" sz="2400" dirty="0">
                <a:solidFill>
                  <a:schemeClr val="tx1">
                    <a:lumMod val="75000"/>
                    <a:lumOff val="25000"/>
                  </a:schemeClr>
                </a:solidFill>
              </a:rPr>
              <a:t> Hybrid</a:t>
            </a:r>
          </a:p>
          <a:p>
            <a:pPr marL="285750" indent="-285750">
              <a:spcAft>
                <a:spcPts val="600"/>
              </a:spcAft>
              <a:buBlip>
                <a:blip r:embed="rId5"/>
              </a:buBlip>
            </a:pPr>
            <a:r>
              <a:rPr lang="de-AT" sz="2400" dirty="0">
                <a:solidFill>
                  <a:schemeClr val="tx1">
                    <a:lumMod val="75000"/>
                    <a:lumOff val="25000"/>
                  </a:schemeClr>
                </a:solidFill>
              </a:rPr>
              <a:t>Alle Listen und Dokumente aus SharePoint einbinden</a:t>
            </a:r>
          </a:p>
          <a:p>
            <a:pPr marL="285750" indent="-285750">
              <a:spcAft>
                <a:spcPts val="600"/>
              </a:spcAft>
              <a:buBlip>
                <a:blip r:embed="rId5"/>
              </a:buBlip>
            </a:pPr>
            <a:r>
              <a:rPr lang="de-AT" sz="2400" dirty="0">
                <a:solidFill>
                  <a:schemeClr val="tx1">
                    <a:lumMod val="75000"/>
                    <a:lumOff val="25000"/>
                  </a:schemeClr>
                </a:solidFill>
              </a:rPr>
              <a:t>Externe Datenquellen</a:t>
            </a:r>
          </a:p>
          <a:p>
            <a:pPr marL="285750" indent="-285750">
              <a:spcAft>
                <a:spcPts val="600"/>
              </a:spcAft>
              <a:buBlip>
                <a:blip r:embed="rId5"/>
              </a:buBlip>
            </a:pPr>
            <a:r>
              <a:rPr lang="de-AT" sz="2400" dirty="0">
                <a:solidFill>
                  <a:schemeClr val="tx1">
                    <a:lumMod val="75000"/>
                    <a:lumOff val="25000"/>
                  </a:schemeClr>
                </a:solidFill>
              </a:rPr>
              <a:t>Metadaten setzen</a:t>
            </a:r>
          </a:p>
          <a:p>
            <a:pPr marL="285750" indent="-285750">
              <a:spcAft>
                <a:spcPts val="600"/>
              </a:spcAft>
              <a:buBlip>
                <a:blip r:embed="rId5"/>
              </a:buBlip>
            </a:pPr>
            <a:r>
              <a:rPr lang="de-AT" sz="2400" dirty="0">
                <a:solidFill>
                  <a:schemeClr val="tx1">
                    <a:lumMod val="75000"/>
                    <a:lumOff val="25000"/>
                  </a:schemeClr>
                </a:solidFill>
              </a:rPr>
              <a:t>Workflow Integration</a:t>
            </a:r>
          </a:p>
          <a:p>
            <a:pPr marL="285750" indent="-285750">
              <a:spcAft>
                <a:spcPts val="600"/>
              </a:spcAft>
              <a:buBlip>
                <a:blip r:embed="rId5"/>
              </a:buBlip>
            </a:pPr>
            <a:endParaRPr lang="en-GB" sz="2800" dirty="0">
              <a:solidFill>
                <a:schemeClr val="tx1">
                  <a:lumMod val="75000"/>
                  <a:lumOff val="25000"/>
                </a:schemeClr>
              </a:solidFill>
            </a:endParaRPr>
          </a:p>
        </p:txBody>
      </p:sp>
      <p:pic>
        <p:nvPicPr>
          <p:cNvPr id="19" name="Picture 18">
            <a:extLst>
              <a:ext uri="{FF2B5EF4-FFF2-40B4-BE49-F238E27FC236}">
                <a16:creationId xmlns:a16="http://schemas.microsoft.com/office/drawing/2014/main" id="{BB72C136-C53C-40CB-BCEC-736FD09518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12562" y="536794"/>
            <a:ext cx="1933867" cy="1933867"/>
          </a:xfrm>
          <a:prstGeom prst="rect">
            <a:avLst/>
          </a:prstGeom>
        </p:spPr>
      </p:pic>
      <p:pic>
        <p:nvPicPr>
          <p:cNvPr id="21" name="Grafik 31">
            <a:extLst>
              <a:ext uri="{FF2B5EF4-FFF2-40B4-BE49-F238E27FC236}">
                <a16:creationId xmlns:a16="http://schemas.microsoft.com/office/drawing/2014/main" id="{0C6C8B28-ABAA-421F-B65B-2BA0C96C338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50502" y="74488"/>
            <a:ext cx="1386918" cy="462306"/>
          </a:xfrm>
          <a:prstGeom prst="rect">
            <a:avLst/>
          </a:prstGeom>
        </p:spPr>
      </p:pic>
      <p:pic>
        <p:nvPicPr>
          <p:cNvPr id="23" name="Grafik 8">
            <a:extLst>
              <a:ext uri="{FF2B5EF4-FFF2-40B4-BE49-F238E27FC236}">
                <a16:creationId xmlns:a16="http://schemas.microsoft.com/office/drawing/2014/main" id="{8D8C44A3-AE53-4404-AD0F-C8423CC12B0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581334" y="3719513"/>
            <a:ext cx="378209" cy="396000"/>
          </a:xfrm>
          <a:prstGeom prst="rect">
            <a:avLst/>
          </a:prstGeom>
        </p:spPr>
      </p:pic>
      <p:pic>
        <p:nvPicPr>
          <p:cNvPr id="25" name="Picture 24">
            <a:extLst>
              <a:ext uri="{FF2B5EF4-FFF2-40B4-BE49-F238E27FC236}">
                <a16:creationId xmlns:a16="http://schemas.microsoft.com/office/drawing/2014/main" id="{2049F95D-6EF0-440E-BB53-36E7A12E36F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1038197" y="4268763"/>
            <a:ext cx="453436" cy="396000"/>
          </a:xfrm>
          <a:prstGeom prst="rect">
            <a:avLst/>
          </a:prstGeom>
        </p:spPr>
      </p:pic>
      <p:pic>
        <p:nvPicPr>
          <p:cNvPr id="27" name="Picture 26">
            <a:extLst>
              <a:ext uri="{FF2B5EF4-FFF2-40B4-BE49-F238E27FC236}">
                <a16:creationId xmlns:a16="http://schemas.microsoft.com/office/drawing/2014/main" id="{085A6586-10AA-429F-9C4D-D30132A8DCD0}"/>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r="-18301" b="-29162"/>
          <a:stretch/>
        </p:blipFill>
        <p:spPr>
          <a:xfrm>
            <a:off x="11581334" y="4265614"/>
            <a:ext cx="513088" cy="511482"/>
          </a:xfrm>
          <a:prstGeom prst="rect">
            <a:avLst/>
          </a:prstGeom>
        </p:spPr>
      </p:pic>
      <p:pic>
        <p:nvPicPr>
          <p:cNvPr id="29" name="Picture 28">
            <a:extLst>
              <a:ext uri="{FF2B5EF4-FFF2-40B4-BE49-F238E27FC236}">
                <a16:creationId xmlns:a16="http://schemas.microsoft.com/office/drawing/2014/main" id="{74F0D3BC-465F-4AB9-B44C-837026753E2B}"/>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1093454" y="3718424"/>
            <a:ext cx="398179" cy="398179"/>
          </a:xfrm>
          <a:prstGeom prst="rect">
            <a:avLst/>
          </a:prstGeom>
        </p:spPr>
      </p:pic>
      <p:pic>
        <p:nvPicPr>
          <p:cNvPr id="31" name="Grafik 1">
            <a:extLst>
              <a:ext uri="{FF2B5EF4-FFF2-40B4-BE49-F238E27FC236}">
                <a16:creationId xmlns:a16="http://schemas.microsoft.com/office/drawing/2014/main" id="{F1B154BD-5D58-4F8A-AEE1-5C35CFB8BD0A}"/>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10992302" y="5301475"/>
            <a:ext cx="1068748" cy="423551"/>
          </a:xfrm>
          <a:prstGeom prst="rect">
            <a:avLst/>
          </a:prstGeom>
        </p:spPr>
      </p:pic>
      <p:pic>
        <p:nvPicPr>
          <p:cNvPr id="33" name="Picture 32">
            <a:extLst>
              <a:ext uri="{FF2B5EF4-FFF2-40B4-BE49-F238E27FC236}">
                <a16:creationId xmlns:a16="http://schemas.microsoft.com/office/drawing/2014/main" id="{86DD8FB4-9793-4C0D-89F9-71D27EB37DC1}"/>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1084968" y="4843017"/>
            <a:ext cx="396000" cy="396000"/>
          </a:xfrm>
          <a:prstGeom prst="rect">
            <a:avLst/>
          </a:prstGeom>
        </p:spPr>
      </p:pic>
      <p:pic>
        <p:nvPicPr>
          <p:cNvPr id="35" name="Grafik 23">
            <a:extLst>
              <a:ext uri="{FF2B5EF4-FFF2-40B4-BE49-F238E27FC236}">
                <a16:creationId xmlns:a16="http://schemas.microsoft.com/office/drawing/2014/main" id="{8B8AE714-6184-4762-BF29-C8967C3B1085}"/>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1526676" y="4843017"/>
            <a:ext cx="396001" cy="396001"/>
          </a:xfrm>
          <a:prstGeom prst="rect">
            <a:avLst/>
          </a:prstGeom>
        </p:spPr>
      </p:pic>
      <p:sp>
        <p:nvSpPr>
          <p:cNvPr id="37" name="Bogen 29">
            <a:extLst>
              <a:ext uri="{FF2B5EF4-FFF2-40B4-BE49-F238E27FC236}">
                <a16:creationId xmlns:a16="http://schemas.microsoft.com/office/drawing/2014/main" id="{8FD22A13-361B-4170-A91C-7D5B8555DF60}"/>
              </a:ext>
            </a:extLst>
          </p:cNvPr>
          <p:cNvSpPr/>
          <p:nvPr/>
        </p:nvSpPr>
        <p:spPr>
          <a:xfrm flipH="1">
            <a:off x="3015181" y="3096343"/>
            <a:ext cx="4506802" cy="854020"/>
          </a:xfrm>
          <a:prstGeom prst="arc">
            <a:avLst>
              <a:gd name="adj1" fmla="val 296228"/>
              <a:gd name="adj2" fmla="val 7400841"/>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9" name="Bogen 29">
            <a:extLst>
              <a:ext uri="{FF2B5EF4-FFF2-40B4-BE49-F238E27FC236}">
                <a16:creationId xmlns:a16="http://schemas.microsoft.com/office/drawing/2014/main" id="{D236AE48-B052-40A3-B2B8-9483C7C8AF09}"/>
              </a:ext>
            </a:extLst>
          </p:cNvPr>
          <p:cNvSpPr/>
          <p:nvPr/>
        </p:nvSpPr>
        <p:spPr>
          <a:xfrm flipH="1">
            <a:off x="5687257" y="3195911"/>
            <a:ext cx="5030103" cy="935531"/>
          </a:xfrm>
          <a:prstGeom prst="arc">
            <a:avLst>
              <a:gd name="adj1" fmla="val 2510646"/>
              <a:gd name="adj2" fmla="val 8249677"/>
            </a:avLst>
          </a:prstGeom>
          <a:noFill/>
          <a:ln w="76200" cap="rnd">
            <a:solidFill>
              <a:srgbClr val="00A300">
                <a:alpha val="74000"/>
              </a:srgbClr>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41" name="Picture 40">
            <a:extLst>
              <a:ext uri="{FF2B5EF4-FFF2-40B4-BE49-F238E27FC236}">
                <a16:creationId xmlns:a16="http://schemas.microsoft.com/office/drawing/2014/main" id="{F36121D7-EE20-45E0-9B89-6FE1A844D78F}"/>
              </a:ext>
            </a:extLst>
          </p:cNvPr>
          <p:cNvPicPr>
            <a:picLocks noChangeAspect="1"/>
          </p:cNvPicPr>
          <p:nvPr/>
        </p:nvPicPr>
        <p:blipFill>
          <a:blip r:embed="rId15"/>
          <a:stretch>
            <a:fillRect/>
          </a:stretch>
        </p:blipFill>
        <p:spPr>
          <a:xfrm>
            <a:off x="5594070" y="3168176"/>
            <a:ext cx="1906285" cy="2482328"/>
          </a:xfrm>
          <a:prstGeom prst="rect">
            <a:avLst/>
          </a:prstGeom>
          <a:effectLst>
            <a:outerShdw blurRad="63500" sx="102000" sy="102000" algn="ctr" rotWithShape="0">
              <a:prstClr val="black">
                <a:alpha val="40000"/>
              </a:prstClr>
            </a:outerShdw>
          </a:effectLst>
        </p:spPr>
      </p:pic>
      <p:pic>
        <p:nvPicPr>
          <p:cNvPr id="43" name="Picture 42">
            <a:extLst>
              <a:ext uri="{FF2B5EF4-FFF2-40B4-BE49-F238E27FC236}">
                <a16:creationId xmlns:a16="http://schemas.microsoft.com/office/drawing/2014/main" id="{9BDD9361-5948-47F7-A6B0-C4291F52C7CF}"/>
              </a:ext>
            </a:extLst>
          </p:cNvPr>
          <p:cNvPicPr>
            <a:picLocks noChangeAspect="1"/>
          </p:cNvPicPr>
          <p:nvPr/>
        </p:nvPicPr>
        <p:blipFill>
          <a:blip r:embed="rId16"/>
          <a:stretch>
            <a:fillRect/>
          </a:stretch>
        </p:blipFill>
        <p:spPr>
          <a:xfrm>
            <a:off x="8864715" y="3163984"/>
            <a:ext cx="1808334" cy="25610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6523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31">
            <a:extLst>
              <a:ext uri="{FF2B5EF4-FFF2-40B4-BE49-F238E27FC236}">
                <a16:creationId xmlns:a16="http://schemas.microsoft.com/office/drawing/2014/main" id="{E07B4B4C-BE1F-4DDA-AC91-284E742B6C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8820" y="74488"/>
            <a:ext cx="1638600" cy="546200"/>
          </a:xfrm>
          <a:prstGeom prst="rect">
            <a:avLst/>
          </a:prstGeom>
        </p:spPr>
      </p:pic>
      <p:pic>
        <p:nvPicPr>
          <p:cNvPr id="8" name="Grafik 5">
            <a:extLst>
              <a:ext uri="{FF2B5EF4-FFF2-40B4-BE49-F238E27FC236}">
                <a16:creationId xmlns:a16="http://schemas.microsoft.com/office/drawing/2014/main" id="{6796AF7A-A2EB-4FBA-A7FC-7BFBFDB83EC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3" y="611953"/>
            <a:ext cx="5634905" cy="3756603"/>
          </a:xfrm>
          <a:prstGeom prst="rect">
            <a:avLst/>
          </a:prstGeom>
        </p:spPr>
      </p:pic>
      <p:pic>
        <p:nvPicPr>
          <p:cNvPr id="9" name="Grafik 12">
            <a:extLst>
              <a:ext uri="{FF2B5EF4-FFF2-40B4-BE49-F238E27FC236}">
                <a16:creationId xmlns:a16="http://schemas.microsoft.com/office/drawing/2014/main" id="{C26CFB93-1856-4368-93DD-B2F14247249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1387953">
            <a:off x="9155020" y="2005418"/>
            <a:ext cx="1443009" cy="1905614"/>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0" name="Grafik 13">
            <a:extLst>
              <a:ext uri="{FF2B5EF4-FFF2-40B4-BE49-F238E27FC236}">
                <a16:creationId xmlns:a16="http://schemas.microsoft.com/office/drawing/2014/main" id="{79898C31-B098-4413-BA92-AAB8D19A9A9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rot="21421050">
            <a:off x="7736748" y="2362137"/>
            <a:ext cx="1481210" cy="2021383"/>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1" name="Grafik 15">
            <a:extLst>
              <a:ext uri="{FF2B5EF4-FFF2-40B4-BE49-F238E27FC236}">
                <a16:creationId xmlns:a16="http://schemas.microsoft.com/office/drawing/2014/main" id="{5F9AAB75-A315-469F-BBCA-0B9F357A58E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67096">
            <a:off x="6557514" y="1998981"/>
            <a:ext cx="1409579" cy="2004245"/>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2" name="Grafik 25">
            <a:extLst>
              <a:ext uri="{FF2B5EF4-FFF2-40B4-BE49-F238E27FC236}">
                <a16:creationId xmlns:a16="http://schemas.microsoft.com/office/drawing/2014/main" id="{B93F8C5D-1300-418E-B458-CD12DBBCDF3B}"/>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21331304">
            <a:off x="5372516" y="1772758"/>
            <a:ext cx="1398875" cy="1913961"/>
          </a:xfrm>
          <a:prstGeom prst="rect">
            <a:avLst/>
          </a:prstGeom>
          <a:effectLst>
            <a:outerShdw blurRad="50800" dist="38100" dir="2700000" algn="tl" rotWithShape="0">
              <a:prstClr val="black">
                <a:alpha val="40000"/>
              </a:prstClr>
            </a:outerShdw>
          </a:effectLst>
        </p:spPr>
      </p:pic>
      <p:sp>
        <p:nvSpPr>
          <p:cNvPr id="15" name="Bogen 29">
            <a:extLst>
              <a:ext uri="{FF2B5EF4-FFF2-40B4-BE49-F238E27FC236}">
                <a16:creationId xmlns:a16="http://schemas.microsoft.com/office/drawing/2014/main" id="{AB65841F-ABC8-4A9E-A221-F2C87FDD427B}"/>
              </a:ext>
            </a:extLst>
          </p:cNvPr>
          <p:cNvSpPr/>
          <p:nvPr/>
        </p:nvSpPr>
        <p:spPr>
          <a:xfrm rot="11843653" flipV="1">
            <a:off x="4426258" y="2508267"/>
            <a:ext cx="5829109" cy="2115204"/>
          </a:xfrm>
          <a:prstGeom prst="arc">
            <a:avLst>
              <a:gd name="adj1" fmla="val 1612036"/>
              <a:gd name="adj2" fmla="val 10707363"/>
            </a:avLst>
          </a:prstGeom>
          <a:noFill/>
          <a:ln w="76200" cap="rnd">
            <a:solidFill>
              <a:srgbClr val="00A300"/>
            </a:solidFill>
            <a:headEnd type="none"/>
            <a:tailEnd type="triangle" w="lg" len="med"/>
          </a:ln>
          <a:effectLst>
            <a:outerShdw blurRad="50800" dist="63500" dir="5400000" algn="ctr" rotWithShape="0">
              <a:schemeClr val="bg1">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17" name="Grafik 26">
            <a:extLst>
              <a:ext uri="{FF2B5EF4-FFF2-40B4-BE49-F238E27FC236}">
                <a16:creationId xmlns:a16="http://schemas.microsoft.com/office/drawing/2014/main" id="{15E8D5E2-CA3C-49F8-AAF8-B91FFE1E527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537171" y="1148621"/>
            <a:ext cx="546832" cy="546832"/>
          </a:xfrm>
          <a:prstGeom prst="rect">
            <a:avLst/>
          </a:prstGeom>
        </p:spPr>
      </p:pic>
      <p:pic>
        <p:nvPicPr>
          <p:cNvPr id="18" name="Grafik 8">
            <a:extLst>
              <a:ext uri="{FF2B5EF4-FFF2-40B4-BE49-F238E27FC236}">
                <a16:creationId xmlns:a16="http://schemas.microsoft.com/office/drawing/2014/main" id="{763FCC46-80A0-4432-B2A6-5C9B057F98F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016581" y="2307281"/>
            <a:ext cx="586560" cy="614152"/>
          </a:xfrm>
          <a:prstGeom prst="rect">
            <a:avLst/>
          </a:prstGeom>
        </p:spPr>
      </p:pic>
      <p:pic>
        <p:nvPicPr>
          <p:cNvPr id="19" name="Picture 18">
            <a:extLst>
              <a:ext uri="{FF2B5EF4-FFF2-40B4-BE49-F238E27FC236}">
                <a16:creationId xmlns:a16="http://schemas.microsoft.com/office/drawing/2014/main" id="{980E7D46-E54F-43F9-8F9A-FDD56F280BEF}"/>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085411" y="3797067"/>
            <a:ext cx="766014" cy="766014"/>
          </a:xfrm>
          <a:prstGeom prst="rect">
            <a:avLst/>
          </a:prstGeom>
        </p:spPr>
      </p:pic>
      <p:pic>
        <p:nvPicPr>
          <p:cNvPr id="20" name="Picture 19">
            <a:extLst>
              <a:ext uri="{FF2B5EF4-FFF2-40B4-BE49-F238E27FC236}">
                <a16:creationId xmlns:a16="http://schemas.microsoft.com/office/drawing/2014/main" id="{A4264B95-6C32-4C21-9312-39A2D713C40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664967" y="3187489"/>
            <a:ext cx="703228" cy="614152"/>
          </a:xfrm>
          <a:prstGeom prst="rect">
            <a:avLst/>
          </a:prstGeom>
        </p:spPr>
      </p:pic>
      <p:pic>
        <p:nvPicPr>
          <p:cNvPr id="21" name="Picture 20">
            <a:extLst>
              <a:ext uri="{FF2B5EF4-FFF2-40B4-BE49-F238E27FC236}">
                <a16:creationId xmlns:a16="http://schemas.microsoft.com/office/drawing/2014/main" id="{ED2B71AD-8688-41BD-9B54-130258E30F6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9906518" y="1102756"/>
            <a:ext cx="760192" cy="638561"/>
          </a:xfrm>
          <a:prstGeom prst="rect">
            <a:avLst/>
          </a:prstGeom>
        </p:spPr>
      </p:pic>
      <p:pic>
        <p:nvPicPr>
          <p:cNvPr id="47" name="Picture 46">
            <a:extLst>
              <a:ext uri="{FF2B5EF4-FFF2-40B4-BE49-F238E27FC236}">
                <a16:creationId xmlns:a16="http://schemas.microsoft.com/office/drawing/2014/main" id="{074189C9-5991-4DD5-9AA2-0FD0BCC7C08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655391" y="1504718"/>
            <a:ext cx="693190" cy="586901"/>
          </a:xfrm>
          <a:prstGeom prst="rect">
            <a:avLst/>
          </a:prstGeom>
        </p:spPr>
      </p:pic>
      <p:pic>
        <p:nvPicPr>
          <p:cNvPr id="49" name="Picture 48">
            <a:extLst>
              <a:ext uri="{FF2B5EF4-FFF2-40B4-BE49-F238E27FC236}">
                <a16:creationId xmlns:a16="http://schemas.microsoft.com/office/drawing/2014/main" id="{5F9E66F8-8FB5-48BB-9BCF-9E4E7AC6C3B7}"/>
              </a:ext>
            </a:extLst>
          </p:cNvPr>
          <p:cNvPicPr>
            <a:picLocks noChangeAspect="1"/>
          </p:cNvPicPr>
          <p:nvPr/>
        </p:nvPicPr>
        <p:blipFill>
          <a:blip r:embed="rId15">
            <a:extLst>
              <a:ext uri="{28A0092B-C50C-407E-A947-70E740481C1C}">
                <a14:useLocalDpi xmlns:a14="http://schemas.microsoft.com/office/drawing/2010/main"/>
              </a:ext>
            </a:extLst>
          </a:blip>
          <a:stretch/>
        </p:blipFill>
        <p:spPr>
          <a:xfrm>
            <a:off x="3225791" y="3897826"/>
            <a:ext cx="755087" cy="673547"/>
          </a:xfrm>
          <a:prstGeom prst="rect">
            <a:avLst/>
          </a:prstGeom>
        </p:spPr>
      </p:pic>
      <p:pic>
        <p:nvPicPr>
          <p:cNvPr id="51" name="Picture 50">
            <a:extLst>
              <a:ext uri="{FF2B5EF4-FFF2-40B4-BE49-F238E27FC236}">
                <a16:creationId xmlns:a16="http://schemas.microsoft.com/office/drawing/2014/main" id="{35A5DE66-A329-4CEF-A8A1-9FB0EFB46ABE}"/>
              </a:ext>
            </a:extLst>
          </p:cNvPr>
          <p:cNvPicPr>
            <a:picLocks noChangeAspect="1"/>
          </p:cNvPicPr>
          <p:nvPr/>
        </p:nvPicPr>
        <p:blipFill>
          <a:blip r:embed="rId16">
            <a:extLst>
              <a:ext uri="{28A0092B-C50C-407E-A947-70E740481C1C}">
                <a14:useLocalDpi xmlns:a14="http://schemas.microsoft.com/office/drawing/2010/main"/>
              </a:ext>
            </a:extLst>
          </a:blip>
          <a:stretch/>
        </p:blipFill>
        <p:spPr>
          <a:xfrm>
            <a:off x="2269957" y="3840883"/>
            <a:ext cx="799240" cy="799240"/>
          </a:xfrm>
          <a:prstGeom prst="rect">
            <a:avLst/>
          </a:prstGeom>
        </p:spPr>
      </p:pic>
      <p:pic>
        <p:nvPicPr>
          <p:cNvPr id="53" name="Picture 6" descr="Dynamics-365-logo - tecConsult GmbH">
            <a:extLst>
              <a:ext uri="{FF2B5EF4-FFF2-40B4-BE49-F238E27FC236}">
                <a16:creationId xmlns:a16="http://schemas.microsoft.com/office/drawing/2014/main" id="{C54D2E21-61A0-4A7B-B6BF-81145DC49D9B}"/>
              </a:ext>
            </a:extLst>
          </p:cNvPr>
          <p:cNvPicPr>
            <a:picLocks noChangeAspect="1" noChangeArrowheads="1"/>
          </p:cNvPicPr>
          <p:nvPr/>
        </p:nvPicPr>
        <p:blipFill rotWithShape="1">
          <a:blip r:embed="rId17" cstate="hqprint">
            <a:extLst>
              <a:ext uri="{28A0092B-C50C-407E-A947-70E740481C1C}">
                <a14:useLocalDpi xmlns:a14="http://schemas.microsoft.com/office/drawing/2010/main"/>
              </a:ext>
            </a:extLst>
          </a:blip>
          <a:srcRect/>
          <a:stretch/>
        </p:blipFill>
        <p:spPr bwMode="auto">
          <a:xfrm>
            <a:off x="1320646" y="3786318"/>
            <a:ext cx="792717" cy="896564"/>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a:extLst>
              <a:ext uri="{FF2B5EF4-FFF2-40B4-BE49-F238E27FC236}">
                <a16:creationId xmlns:a16="http://schemas.microsoft.com/office/drawing/2014/main" id="{81125C88-F741-47A4-BA53-3DABC5DF4330}"/>
              </a:ext>
            </a:extLst>
          </p:cNvPr>
          <p:cNvSpPr txBox="1"/>
          <p:nvPr/>
        </p:nvSpPr>
        <p:spPr>
          <a:xfrm>
            <a:off x="82979" y="4627800"/>
            <a:ext cx="7617233" cy="1554272"/>
          </a:xfrm>
          <a:prstGeom prst="rect">
            <a:avLst/>
          </a:prstGeom>
          <a:noFill/>
        </p:spPr>
        <p:txBody>
          <a:bodyPr wrap="square">
            <a:spAutoFit/>
          </a:bodyPr>
          <a:lstStyle/>
          <a:p>
            <a:pPr marL="285750" indent="-285750">
              <a:spcAft>
                <a:spcPts val="600"/>
              </a:spcAft>
              <a:buBlip>
                <a:blip r:embed="rId18"/>
              </a:buBlip>
            </a:pPr>
            <a:r>
              <a:rPr lang="de-AT" sz="2000" dirty="0">
                <a:solidFill>
                  <a:schemeClr val="tx1">
                    <a:lumMod val="75000"/>
                    <a:lumOff val="25000"/>
                  </a:schemeClr>
                </a:solidFill>
              </a:rPr>
              <a:t>Nahtlose Integration in MS Dynamics 365</a:t>
            </a:r>
          </a:p>
          <a:p>
            <a:pPr marL="285750" indent="-285750">
              <a:spcAft>
                <a:spcPts val="600"/>
              </a:spcAft>
              <a:buBlip>
                <a:blip r:embed="rId18"/>
              </a:buBlip>
            </a:pPr>
            <a:r>
              <a:rPr lang="de-AT" sz="2000" dirty="0">
                <a:solidFill>
                  <a:schemeClr val="tx1">
                    <a:lumMod val="75000"/>
                    <a:lumOff val="25000"/>
                  </a:schemeClr>
                </a:solidFill>
              </a:rPr>
              <a:t>MS Dynamics CRM, NAV und AX </a:t>
            </a:r>
          </a:p>
          <a:p>
            <a:pPr marL="285750" indent="-285750">
              <a:spcAft>
                <a:spcPts val="600"/>
              </a:spcAft>
              <a:buBlip>
                <a:blip r:embed="rId18"/>
              </a:buBlip>
            </a:pPr>
            <a:r>
              <a:rPr lang="de-AT" sz="2000" dirty="0">
                <a:solidFill>
                  <a:schemeClr val="tx1">
                    <a:lumMod val="75000"/>
                    <a:lumOff val="25000"/>
                  </a:schemeClr>
                </a:solidFill>
              </a:rPr>
              <a:t>Businesslogik und Berechtigungen nützen</a:t>
            </a:r>
          </a:p>
          <a:p>
            <a:pPr marL="285750" indent="-285750">
              <a:spcAft>
                <a:spcPts val="600"/>
              </a:spcAft>
              <a:buBlip>
                <a:blip r:embed="rId18"/>
              </a:buBlip>
            </a:pPr>
            <a:r>
              <a:rPr lang="de-AT" sz="2000" dirty="0">
                <a:solidFill>
                  <a:schemeClr val="tx1">
                    <a:lumMod val="75000"/>
                    <a:lumOff val="25000"/>
                  </a:schemeClr>
                </a:solidFill>
              </a:rPr>
              <a:t>Externe Datenquellen einbinden</a:t>
            </a:r>
          </a:p>
        </p:txBody>
      </p:sp>
      <p:sp>
        <p:nvSpPr>
          <p:cNvPr id="57" name="Rechteck 3">
            <a:extLst>
              <a:ext uri="{FF2B5EF4-FFF2-40B4-BE49-F238E27FC236}">
                <a16:creationId xmlns:a16="http://schemas.microsoft.com/office/drawing/2014/main" id="{96D36002-1B13-4C3F-90F4-73142A10F162}"/>
              </a:ext>
            </a:extLst>
          </p:cNvPr>
          <p:cNvSpPr/>
          <p:nvPr/>
        </p:nvSpPr>
        <p:spPr>
          <a:xfrm>
            <a:off x="1" y="6210000"/>
            <a:ext cx="12191999" cy="648000"/>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200" b="1" dirty="0">
                <a:ln/>
                <a:solidFill>
                  <a:schemeClr val="bg1"/>
                </a:solidFill>
                <a:cs typeface="DIN-Medium"/>
              </a:rPr>
              <a:t>…</a:t>
            </a:r>
            <a:r>
              <a:rPr lang="de-DE" sz="3200" b="1" dirty="0">
                <a:ln/>
                <a:solidFill>
                  <a:schemeClr val="bg1"/>
                </a:solidFill>
                <a:cs typeface="DIN-Medium"/>
              </a:rPr>
              <a:t> intelligenten Dokumenten aus </a:t>
            </a:r>
            <a:r>
              <a:rPr lang="en-GB" sz="3200" b="1" dirty="0">
                <a:ln/>
                <a:solidFill>
                  <a:schemeClr val="bg1"/>
                </a:solidFill>
                <a:cs typeface="DIN-Medium"/>
              </a:rPr>
              <a:t>D365 CE |CRM, BC | NAV, FO | AX</a:t>
            </a:r>
          </a:p>
        </p:txBody>
      </p:sp>
      <p:sp>
        <p:nvSpPr>
          <p:cNvPr id="59" name="Rechteck 20">
            <a:extLst>
              <a:ext uri="{FF2B5EF4-FFF2-40B4-BE49-F238E27FC236}">
                <a16:creationId xmlns:a16="http://schemas.microsoft.com/office/drawing/2014/main" id="{EFBC33CD-3A50-42B9-A984-2524B361B1FD}"/>
              </a:ext>
            </a:extLst>
          </p:cNvPr>
          <p:cNvSpPr/>
          <p:nvPr/>
        </p:nvSpPr>
        <p:spPr>
          <a:xfrm>
            <a:off x="0" y="0"/>
            <a:ext cx="5634902" cy="648000"/>
          </a:xfrm>
          <a:prstGeom prst="rect">
            <a:avLst/>
          </a:prstGeom>
          <a:solidFill>
            <a:srgbClr val="00A300"/>
          </a:solidFill>
          <a:scene3d>
            <a:camera prst="orthographicFront"/>
            <a:lightRig rig="threePt" dir="t"/>
          </a:scene3d>
        </p:spPr>
        <p:txBody>
          <a:bodyPr wrap="square" anchor="ctr">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2400" b="1" dirty="0">
                <a:ln/>
                <a:solidFill>
                  <a:schemeClr val="bg1"/>
                </a:solidFill>
                <a:cs typeface="DIN-Medium"/>
              </a:rPr>
              <a:t>Erstellen, archivieren und versenden von </a:t>
            </a:r>
            <a:r>
              <a:rPr lang="en-GB" sz="2400" b="1" dirty="0">
                <a:solidFill>
                  <a:schemeClr val="bg1"/>
                </a:solidFill>
              </a:rPr>
              <a:t>…</a:t>
            </a:r>
            <a:endParaRPr lang="de-DE" sz="2400" b="1" dirty="0">
              <a:solidFill>
                <a:schemeClr val="bg1"/>
              </a:solidFill>
              <a:cs typeface="DIN-Medium"/>
            </a:endParaRPr>
          </a:p>
        </p:txBody>
      </p:sp>
      <p:pic>
        <p:nvPicPr>
          <p:cNvPr id="61" name="Grafik 23">
            <a:extLst>
              <a:ext uri="{FF2B5EF4-FFF2-40B4-BE49-F238E27FC236}">
                <a16:creationId xmlns:a16="http://schemas.microsoft.com/office/drawing/2014/main" id="{5F355724-CEE8-4A42-B856-BE1E5321B709}"/>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9232026" y="1175306"/>
            <a:ext cx="526468" cy="526468"/>
          </a:xfrm>
          <a:prstGeom prst="rect">
            <a:avLst/>
          </a:prstGeom>
        </p:spPr>
      </p:pic>
      <p:pic>
        <p:nvPicPr>
          <p:cNvPr id="63" name="Grafik 1">
            <a:extLst>
              <a:ext uri="{FF2B5EF4-FFF2-40B4-BE49-F238E27FC236}">
                <a16:creationId xmlns:a16="http://schemas.microsoft.com/office/drawing/2014/main" id="{E1155F19-7BFC-44CD-B0D2-151A40F823D7}"/>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6990951" y="1124415"/>
            <a:ext cx="1464556" cy="580412"/>
          </a:xfrm>
          <a:prstGeom prst="rect">
            <a:avLst/>
          </a:prstGeom>
        </p:spPr>
      </p:pic>
    </p:spTree>
    <p:extLst>
      <p:ext uri="{BB962C8B-B14F-4D97-AF65-F5344CB8AC3E}">
        <p14:creationId xmlns:p14="http://schemas.microsoft.com/office/powerpoint/2010/main" val="1435146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20">
            <a:extLst>
              <a:ext uri="{FF2B5EF4-FFF2-40B4-BE49-F238E27FC236}">
                <a16:creationId xmlns:a16="http://schemas.microsoft.com/office/drawing/2014/main" id="{A388FBDE-CDE3-43C6-985C-A318D1E5E4A4}"/>
              </a:ext>
            </a:extLst>
          </p:cNvPr>
          <p:cNvSpPr/>
          <p:nvPr/>
        </p:nvSpPr>
        <p:spPr>
          <a:xfrm>
            <a:off x="0" y="6211669"/>
            <a:ext cx="12192000" cy="646331"/>
          </a:xfrm>
          <a:prstGeom prst="rect">
            <a:avLst/>
          </a:prstGeom>
          <a:solidFill>
            <a:srgbClr val="00A300"/>
          </a:solidFill>
          <a:scene3d>
            <a:camera prst="orthographicFront"/>
            <a:lightRig rig="threePt" dir="t"/>
          </a:scene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en-GB" sz="3600" b="1" dirty="0">
                <a:solidFill>
                  <a:schemeClr val="bg1"/>
                </a:solidFill>
                <a:cs typeface="DIN-Medium"/>
              </a:rPr>
              <a:t>dox42 </a:t>
            </a:r>
            <a:r>
              <a:rPr lang="de-AT" sz="3600" b="1" dirty="0">
                <a:solidFill>
                  <a:schemeClr val="bg1"/>
                </a:solidFill>
              </a:rPr>
              <a:t>Dokumentenautomatisierung</a:t>
            </a:r>
            <a:r>
              <a:rPr lang="en-GB" sz="3600" b="1" dirty="0">
                <a:solidFill>
                  <a:schemeClr val="bg1"/>
                </a:solidFill>
              </a:rPr>
              <a:t>!</a:t>
            </a:r>
            <a:endParaRPr lang="de-DE" sz="3600" b="1" dirty="0">
              <a:solidFill>
                <a:schemeClr val="bg1"/>
              </a:solidFill>
            </a:endParaRPr>
          </a:p>
        </p:txBody>
      </p:sp>
      <p:pic>
        <p:nvPicPr>
          <p:cNvPr id="3" name="Picture 2">
            <a:extLst>
              <a:ext uri="{FF2B5EF4-FFF2-40B4-BE49-F238E27FC236}">
                <a16:creationId xmlns:a16="http://schemas.microsoft.com/office/drawing/2014/main" id="{67618BB7-536B-4DA3-997E-B0FC14735199}"/>
              </a:ext>
            </a:extLst>
          </p:cNvPr>
          <p:cNvPicPr>
            <a:picLocks noChangeAspect="1"/>
          </p:cNvPicPr>
          <p:nvPr/>
        </p:nvPicPr>
        <p:blipFill>
          <a:blip r:embed="rId3"/>
          <a:stretch>
            <a:fillRect/>
          </a:stretch>
        </p:blipFill>
        <p:spPr>
          <a:xfrm>
            <a:off x="1305473" y="641827"/>
            <a:ext cx="1257300" cy="923925"/>
          </a:xfrm>
          <a:prstGeom prst="rect">
            <a:avLst/>
          </a:prstGeom>
        </p:spPr>
      </p:pic>
      <p:pic>
        <p:nvPicPr>
          <p:cNvPr id="5" name="Picture 4">
            <a:extLst>
              <a:ext uri="{FF2B5EF4-FFF2-40B4-BE49-F238E27FC236}">
                <a16:creationId xmlns:a16="http://schemas.microsoft.com/office/drawing/2014/main" id="{529D83CE-F8B0-4407-BCD7-B89655D33DCF}"/>
              </a:ext>
            </a:extLst>
          </p:cNvPr>
          <p:cNvPicPr>
            <a:picLocks noChangeAspect="1"/>
          </p:cNvPicPr>
          <p:nvPr/>
        </p:nvPicPr>
        <p:blipFill>
          <a:blip r:embed="rId4"/>
          <a:stretch>
            <a:fillRect/>
          </a:stretch>
        </p:blipFill>
        <p:spPr>
          <a:xfrm>
            <a:off x="3943416" y="622777"/>
            <a:ext cx="1504950" cy="962025"/>
          </a:xfrm>
          <a:prstGeom prst="rect">
            <a:avLst/>
          </a:prstGeom>
        </p:spPr>
      </p:pic>
      <p:pic>
        <p:nvPicPr>
          <p:cNvPr id="11" name="Picture 10">
            <a:extLst>
              <a:ext uri="{FF2B5EF4-FFF2-40B4-BE49-F238E27FC236}">
                <a16:creationId xmlns:a16="http://schemas.microsoft.com/office/drawing/2014/main" id="{C3B8EA65-FBDA-4865-AFC2-37AE039F2BEE}"/>
              </a:ext>
            </a:extLst>
          </p:cNvPr>
          <p:cNvPicPr>
            <a:picLocks noChangeAspect="1"/>
          </p:cNvPicPr>
          <p:nvPr/>
        </p:nvPicPr>
        <p:blipFill>
          <a:blip r:embed="rId5"/>
          <a:stretch>
            <a:fillRect/>
          </a:stretch>
        </p:blipFill>
        <p:spPr>
          <a:xfrm>
            <a:off x="6674036" y="646589"/>
            <a:ext cx="1266825" cy="914400"/>
          </a:xfrm>
          <a:prstGeom prst="rect">
            <a:avLst/>
          </a:prstGeom>
        </p:spPr>
      </p:pic>
      <p:pic>
        <p:nvPicPr>
          <p:cNvPr id="13" name="Picture 12">
            <a:extLst>
              <a:ext uri="{FF2B5EF4-FFF2-40B4-BE49-F238E27FC236}">
                <a16:creationId xmlns:a16="http://schemas.microsoft.com/office/drawing/2014/main" id="{B175DF6D-BACD-4E22-A024-4576EC89F5A3}"/>
              </a:ext>
            </a:extLst>
          </p:cNvPr>
          <p:cNvPicPr>
            <a:picLocks noChangeAspect="1"/>
          </p:cNvPicPr>
          <p:nvPr/>
        </p:nvPicPr>
        <p:blipFill>
          <a:blip r:embed="rId6"/>
          <a:stretch>
            <a:fillRect/>
          </a:stretch>
        </p:blipFill>
        <p:spPr>
          <a:xfrm>
            <a:off x="9560298" y="603727"/>
            <a:ext cx="1066800" cy="1000125"/>
          </a:xfrm>
          <a:prstGeom prst="rect">
            <a:avLst/>
          </a:prstGeom>
        </p:spPr>
      </p:pic>
      <p:pic>
        <p:nvPicPr>
          <p:cNvPr id="15" name="Picture 14">
            <a:extLst>
              <a:ext uri="{FF2B5EF4-FFF2-40B4-BE49-F238E27FC236}">
                <a16:creationId xmlns:a16="http://schemas.microsoft.com/office/drawing/2014/main" id="{359FAA95-1A30-4406-872A-682F4C633E5C}"/>
              </a:ext>
            </a:extLst>
          </p:cNvPr>
          <p:cNvPicPr>
            <a:picLocks noChangeAspect="1"/>
          </p:cNvPicPr>
          <p:nvPr/>
        </p:nvPicPr>
        <p:blipFill>
          <a:blip r:embed="rId7"/>
          <a:stretch>
            <a:fillRect/>
          </a:stretch>
        </p:blipFill>
        <p:spPr>
          <a:xfrm>
            <a:off x="1405486" y="2652794"/>
            <a:ext cx="1057275" cy="914400"/>
          </a:xfrm>
          <a:prstGeom prst="rect">
            <a:avLst/>
          </a:prstGeom>
        </p:spPr>
      </p:pic>
      <p:pic>
        <p:nvPicPr>
          <p:cNvPr id="17" name="Picture 16">
            <a:extLst>
              <a:ext uri="{FF2B5EF4-FFF2-40B4-BE49-F238E27FC236}">
                <a16:creationId xmlns:a16="http://schemas.microsoft.com/office/drawing/2014/main" id="{163989FA-F821-4E69-B560-4E012B57C51B}"/>
              </a:ext>
            </a:extLst>
          </p:cNvPr>
          <p:cNvPicPr>
            <a:picLocks noChangeAspect="1"/>
          </p:cNvPicPr>
          <p:nvPr/>
        </p:nvPicPr>
        <p:blipFill>
          <a:blip r:embed="rId8"/>
          <a:stretch>
            <a:fillRect/>
          </a:stretch>
        </p:blipFill>
        <p:spPr>
          <a:xfrm>
            <a:off x="4114866" y="2638507"/>
            <a:ext cx="1162050" cy="942975"/>
          </a:xfrm>
          <a:prstGeom prst="rect">
            <a:avLst/>
          </a:prstGeom>
        </p:spPr>
      </p:pic>
      <p:pic>
        <p:nvPicPr>
          <p:cNvPr id="19" name="Picture 18">
            <a:extLst>
              <a:ext uri="{FF2B5EF4-FFF2-40B4-BE49-F238E27FC236}">
                <a16:creationId xmlns:a16="http://schemas.microsoft.com/office/drawing/2014/main" id="{3DB2B3B7-93ED-4FEC-B505-3B9108217A59}"/>
              </a:ext>
            </a:extLst>
          </p:cNvPr>
          <p:cNvPicPr>
            <a:picLocks noChangeAspect="1"/>
          </p:cNvPicPr>
          <p:nvPr/>
        </p:nvPicPr>
        <p:blipFill>
          <a:blip r:embed="rId9"/>
          <a:stretch>
            <a:fillRect/>
          </a:stretch>
        </p:blipFill>
        <p:spPr>
          <a:xfrm>
            <a:off x="6797861" y="2605169"/>
            <a:ext cx="1019175" cy="1009650"/>
          </a:xfrm>
          <a:prstGeom prst="rect">
            <a:avLst/>
          </a:prstGeom>
        </p:spPr>
      </p:pic>
      <p:pic>
        <p:nvPicPr>
          <p:cNvPr id="21" name="Picture 20">
            <a:extLst>
              <a:ext uri="{FF2B5EF4-FFF2-40B4-BE49-F238E27FC236}">
                <a16:creationId xmlns:a16="http://schemas.microsoft.com/office/drawing/2014/main" id="{7DB1F95B-98A4-4C85-9C6F-1BE8119A8EBE}"/>
              </a:ext>
            </a:extLst>
          </p:cNvPr>
          <p:cNvPicPr>
            <a:picLocks noChangeAspect="1"/>
          </p:cNvPicPr>
          <p:nvPr/>
        </p:nvPicPr>
        <p:blipFill>
          <a:blip r:embed="rId10"/>
          <a:stretch>
            <a:fillRect/>
          </a:stretch>
        </p:blipFill>
        <p:spPr>
          <a:xfrm>
            <a:off x="9522198" y="2619457"/>
            <a:ext cx="1143000" cy="981075"/>
          </a:xfrm>
          <a:prstGeom prst="rect">
            <a:avLst/>
          </a:prstGeom>
        </p:spPr>
      </p:pic>
      <p:pic>
        <p:nvPicPr>
          <p:cNvPr id="23" name="Picture 22">
            <a:extLst>
              <a:ext uri="{FF2B5EF4-FFF2-40B4-BE49-F238E27FC236}">
                <a16:creationId xmlns:a16="http://schemas.microsoft.com/office/drawing/2014/main" id="{1C3C5F7E-A6D9-4716-9911-CD0A7FB7D7D1}"/>
              </a:ext>
            </a:extLst>
          </p:cNvPr>
          <p:cNvPicPr>
            <a:picLocks noChangeAspect="1"/>
          </p:cNvPicPr>
          <p:nvPr/>
        </p:nvPicPr>
        <p:blipFill>
          <a:blip r:embed="rId11"/>
          <a:stretch>
            <a:fillRect/>
          </a:stretch>
        </p:blipFill>
        <p:spPr>
          <a:xfrm>
            <a:off x="1429298" y="4517713"/>
            <a:ext cx="1009650" cy="828675"/>
          </a:xfrm>
          <a:prstGeom prst="rect">
            <a:avLst/>
          </a:prstGeom>
        </p:spPr>
      </p:pic>
      <p:pic>
        <p:nvPicPr>
          <p:cNvPr id="25" name="Picture 24">
            <a:extLst>
              <a:ext uri="{FF2B5EF4-FFF2-40B4-BE49-F238E27FC236}">
                <a16:creationId xmlns:a16="http://schemas.microsoft.com/office/drawing/2014/main" id="{28677F6B-D13C-4DB4-ADC2-18BCDE8C4257}"/>
              </a:ext>
            </a:extLst>
          </p:cNvPr>
          <p:cNvPicPr>
            <a:picLocks noChangeAspect="1"/>
          </p:cNvPicPr>
          <p:nvPr/>
        </p:nvPicPr>
        <p:blipFill>
          <a:blip r:embed="rId12"/>
          <a:stretch>
            <a:fillRect/>
          </a:stretch>
        </p:blipFill>
        <p:spPr>
          <a:xfrm>
            <a:off x="4167254" y="4484375"/>
            <a:ext cx="1057275" cy="895350"/>
          </a:xfrm>
          <a:prstGeom prst="rect">
            <a:avLst/>
          </a:prstGeom>
        </p:spPr>
      </p:pic>
      <p:pic>
        <p:nvPicPr>
          <p:cNvPr id="27" name="Picture 26">
            <a:extLst>
              <a:ext uri="{FF2B5EF4-FFF2-40B4-BE49-F238E27FC236}">
                <a16:creationId xmlns:a16="http://schemas.microsoft.com/office/drawing/2014/main" id="{DCC3C6F6-9DDA-442E-A956-47C31E9ED2E9}"/>
              </a:ext>
            </a:extLst>
          </p:cNvPr>
          <p:cNvPicPr>
            <a:picLocks noChangeAspect="1"/>
          </p:cNvPicPr>
          <p:nvPr/>
        </p:nvPicPr>
        <p:blipFill>
          <a:blip r:embed="rId13"/>
          <a:stretch>
            <a:fillRect/>
          </a:stretch>
        </p:blipFill>
        <p:spPr>
          <a:xfrm>
            <a:off x="6816911" y="4460563"/>
            <a:ext cx="981075" cy="942975"/>
          </a:xfrm>
          <a:prstGeom prst="rect">
            <a:avLst/>
          </a:prstGeom>
        </p:spPr>
      </p:pic>
      <p:pic>
        <p:nvPicPr>
          <p:cNvPr id="29" name="Picture 28">
            <a:extLst>
              <a:ext uri="{FF2B5EF4-FFF2-40B4-BE49-F238E27FC236}">
                <a16:creationId xmlns:a16="http://schemas.microsoft.com/office/drawing/2014/main" id="{7DBCCC6B-3647-4034-B6A1-C648850F7E54}"/>
              </a:ext>
            </a:extLst>
          </p:cNvPr>
          <p:cNvPicPr>
            <a:picLocks noChangeAspect="1"/>
          </p:cNvPicPr>
          <p:nvPr/>
        </p:nvPicPr>
        <p:blipFill>
          <a:blip r:embed="rId14"/>
          <a:stretch>
            <a:fillRect/>
          </a:stretch>
        </p:blipFill>
        <p:spPr>
          <a:xfrm>
            <a:off x="9607923" y="4508188"/>
            <a:ext cx="971550" cy="847725"/>
          </a:xfrm>
          <a:prstGeom prst="rect">
            <a:avLst/>
          </a:prstGeom>
        </p:spPr>
      </p:pic>
      <p:sp>
        <p:nvSpPr>
          <p:cNvPr id="33" name="TextBox 32">
            <a:extLst>
              <a:ext uri="{FF2B5EF4-FFF2-40B4-BE49-F238E27FC236}">
                <a16:creationId xmlns:a16="http://schemas.microsoft.com/office/drawing/2014/main" id="{552DD66D-2AF8-4D78-821A-17B6F6BF5BC5}"/>
              </a:ext>
            </a:extLst>
          </p:cNvPr>
          <p:cNvSpPr txBox="1"/>
          <p:nvPr/>
        </p:nvSpPr>
        <p:spPr>
          <a:xfrm>
            <a:off x="762556" y="1705056"/>
            <a:ext cx="2343135" cy="523220"/>
          </a:xfrm>
          <a:prstGeom prst="rect">
            <a:avLst/>
          </a:prstGeom>
          <a:noFill/>
        </p:spPr>
        <p:txBody>
          <a:bodyPr wrap="square">
            <a:spAutoFit/>
          </a:bodyPr>
          <a:lstStyle/>
          <a:p>
            <a:pPr algn="ctr"/>
            <a:r>
              <a:rPr lang="en-US" sz="1400" b="1" dirty="0" err="1">
                <a:solidFill>
                  <a:srgbClr val="00A300"/>
                </a:solidFill>
              </a:rPr>
              <a:t>Vorlagendesign</a:t>
            </a:r>
            <a:r>
              <a:rPr lang="en-US" sz="1400" b="1" dirty="0">
                <a:solidFill>
                  <a:srgbClr val="00A300"/>
                </a:solidFill>
              </a:rPr>
              <a:t> in MS Word, Excel, PowerPoint</a:t>
            </a:r>
            <a:endParaRPr lang="en-US" sz="1400" b="1" i="0" dirty="0">
              <a:solidFill>
                <a:srgbClr val="00A300"/>
              </a:solidFill>
              <a:effectLst/>
            </a:endParaRPr>
          </a:p>
        </p:txBody>
      </p:sp>
      <p:sp>
        <p:nvSpPr>
          <p:cNvPr id="35" name="TextBox 34">
            <a:extLst>
              <a:ext uri="{FF2B5EF4-FFF2-40B4-BE49-F238E27FC236}">
                <a16:creationId xmlns:a16="http://schemas.microsoft.com/office/drawing/2014/main" id="{0C359E9D-734B-46A3-A0C0-E08F611D241F}"/>
              </a:ext>
            </a:extLst>
          </p:cNvPr>
          <p:cNvSpPr txBox="1"/>
          <p:nvPr/>
        </p:nvSpPr>
        <p:spPr>
          <a:xfrm>
            <a:off x="3597404" y="1812778"/>
            <a:ext cx="2196975" cy="307777"/>
          </a:xfrm>
          <a:prstGeom prst="rect">
            <a:avLst/>
          </a:prstGeom>
          <a:noFill/>
        </p:spPr>
        <p:txBody>
          <a:bodyPr wrap="square">
            <a:spAutoFit/>
          </a:bodyPr>
          <a:lstStyle/>
          <a:p>
            <a:pPr algn="ctr"/>
            <a:r>
              <a:rPr lang="de-AT" sz="1400" b="1" dirty="0">
                <a:solidFill>
                  <a:srgbClr val="00A300"/>
                </a:solidFill>
              </a:rPr>
              <a:t>Beliebige Ausgabeformate</a:t>
            </a:r>
          </a:p>
        </p:txBody>
      </p:sp>
      <p:sp>
        <p:nvSpPr>
          <p:cNvPr id="37" name="TextBox 36">
            <a:extLst>
              <a:ext uri="{FF2B5EF4-FFF2-40B4-BE49-F238E27FC236}">
                <a16:creationId xmlns:a16="http://schemas.microsoft.com/office/drawing/2014/main" id="{FFC80AA1-23B8-4823-BB65-02F51E1E73E5}"/>
              </a:ext>
            </a:extLst>
          </p:cNvPr>
          <p:cNvSpPr txBox="1"/>
          <p:nvPr/>
        </p:nvSpPr>
        <p:spPr>
          <a:xfrm>
            <a:off x="6187547" y="1812778"/>
            <a:ext cx="2239803" cy="307777"/>
          </a:xfrm>
          <a:prstGeom prst="rect">
            <a:avLst/>
          </a:prstGeom>
          <a:noFill/>
        </p:spPr>
        <p:txBody>
          <a:bodyPr wrap="square">
            <a:spAutoFit/>
          </a:bodyPr>
          <a:lstStyle/>
          <a:p>
            <a:pPr algn="ctr"/>
            <a:r>
              <a:rPr lang="de-AT" sz="1400" b="1" dirty="0">
                <a:solidFill>
                  <a:srgbClr val="00A300"/>
                </a:solidFill>
              </a:rPr>
              <a:t>Flexible Systemintegration</a:t>
            </a:r>
            <a:endParaRPr lang="de-AT" sz="1400" b="1" i="0" dirty="0">
              <a:solidFill>
                <a:srgbClr val="00A300"/>
              </a:solidFill>
              <a:effectLst/>
            </a:endParaRPr>
          </a:p>
        </p:txBody>
      </p:sp>
      <p:sp>
        <p:nvSpPr>
          <p:cNvPr id="39" name="TextBox 38">
            <a:extLst>
              <a:ext uri="{FF2B5EF4-FFF2-40B4-BE49-F238E27FC236}">
                <a16:creationId xmlns:a16="http://schemas.microsoft.com/office/drawing/2014/main" id="{53651A21-106F-47D8-BEB5-A7D4EBF15DAC}"/>
              </a:ext>
            </a:extLst>
          </p:cNvPr>
          <p:cNvSpPr txBox="1"/>
          <p:nvPr/>
        </p:nvSpPr>
        <p:spPr>
          <a:xfrm>
            <a:off x="8934174" y="1705056"/>
            <a:ext cx="2319048" cy="523220"/>
          </a:xfrm>
          <a:prstGeom prst="rect">
            <a:avLst/>
          </a:prstGeom>
          <a:noFill/>
        </p:spPr>
        <p:txBody>
          <a:bodyPr wrap="square">
            <a:spAutoFit/>
          </a:bodyPr>
          <a:lstStyle/>
          <a:p>
            <a:pPr algn="ctr"/>
            <a:r>
              <a:rPr lang="de-AT" sz="1400" b="1" dirty="0">
                <a:solidFill>
                  <a:srgbClr val="00A300"/>
                </a:solidFill>
              </a:rPr>
              <a:t>Breite Unterstützung durch Communities</a:t>
            </a:r>
            <a:endParaRPr lang="de-AT" sz="1400" b="1" i="0" dirty="0">
              <a:solidFill>
                <a:srgbClr val="00A300"/>
              </a:solidFill>
              <a:effectLst/>
            </a:endParaRPr>
          </a:p>
        </p:txBody>
      </p:sp>
      <p:sp>
        <p:nvSpPr>
          <p:cNvPr id="41" name="TextBox 40">
            <a:extLst>
              <a:ext uri="{FF2B5EF4-FFF2-40B4-BE49-F238E27FC236}">
                <a16:creationId xmlns:a16="http://schemas.microsoft.com/office/drawing/2014/main" id="{1DBDDC79-FB93-42F5-AC48-95BDC5151373}"/>
              </a:ext>
            </a:extLst>
          </p:cNvPr>
          <p:cNvSpPr txBox="1"/>
          <p:nvPr/>
        </p:nvSpPr>
        <p:spPr>
          <a:xfrm>
            <a:off x="685244" y="3726967"/>
            <a:ext cx="2497759" cy="307777"/>
          </a:xfrm>
          <a:prstGeom prst="rect">
            <a:avLst/>
          </a:prstGeom>
          <a:noFill/>
        </p:spPr>
        <p:txBody>
          <a:bodyPr wrap="square">
            <a:spAutoFit/>
          </a:bodyPr>
          <a:lstStyle/>
          <a:p>
            <a:pPr algn="ctr"/>
            <a:r>
              <a:rPr lang="de-DE" sz="1400" b="1" dirty="0">
                <a:solidFill>
                  <a:srgbClr val="00A300"/>
                </a:solidFill>
              </a:rPr>
              <a:t>Sicher in der Cloud mit dox42</a:t>
            </a:r>
            <a:endParaRPr lang="en-US" sz="1400" b="1" i="0" dirty="0">
              <a:solidFill>
                <a:srgbClr val="00A300"/>
              </a:solidFill>
              <a:effectLst/>
            </a:endParaRPr>
          </a:p>
        </p:txBody>
      </p:sp>
      <p:sp>
        <p:nvSpPr>
          <p:cNvPr id="43" name="TextBox 42">
            <a:extLst>
              <a:ext uri="{FF2B5EF4-FFF2-40B4-BE49-F238E27FC236}">
                <a16:creationId xmlns:a16="http://schemas.microsoft.com/office/drawing/2014/main" id="{075E8A94-09F3-4528-B1E5-E365E3E1AFF8}"/>
              </a:ext>
            </a:extLst>
          </p:cNvPr>
          <p:cNvSpPr txBox="1"/>
          <p:nvPr/>
        </p:nvSpPr>
        <p:spPr>
          <a:xfrm>
            <a:off x="3447012" y="3619245"/>
            <a:ext cx="2497759" cy="523220"/>
          </a:xfrm>
          <a:prstGeom prst="rect">
            <a:avLst/>
          </a:prstGeom>
          <a:noFill/>
        </p:spPr>
        <p:txBody>
          <a:bodyPr wrap="square">
            <a:spAutoFit/>
          </a:bodyPr>
          <a:lstStyle/>
          <a:p>
            <a:pPr algn="ctr"/>
            <a:r>
              <a:rPr lang="de-AT" sz="1400" b="1" dirty="0">
                <a:solidFill>
                  <a:srgbClr val="00A300"/>
                </a:solidFill>
              </a:rPr>
              <a:t>Intelligente und hochwertige Dokumente</a:t>
            </a:r>
            <a:endParaRPr lang="de-AT" sz="1400" b="1" i="0" dirty="0">
              <a:solidFill>
                <a:srgbClr val="00A300"/>
              </a:solidFill>
              <a:effectLst/>
            </a:endParaRPr>
          </a:p>
        </p:txBody>
      </p:sp>
      <p:sp>
        <p:nvSpPr>
          <p:cNvPr id="45" name="TextBox 44">
            <a:extLst>
              <a:ext uri="{FF2B5EF4-FFF2-40B4-BE49-F238E27FC236}">
                <a16:creationId xmlns:a16="http://schemas.microsoft.com/office/drawing/2014/main" id="{619D5B89-D403-4AC1-9104-172612E494D6}"/>
              </a:ext>
            </a:extLst>
          </p:cNvPr>
          <p:cNvSpPr txBox="1"/>
          <p:nvPr/>
        </p:nvSpPr>
        <p:spPr>
          <a:xfrm>
            <a:off x="6112650" y="3726967"/>
            <a:ext cx="2389596" cy="307777"/>
          </a:xfrm>
          <a:prstGeom prst="rect">
            <a:avLst/>
          </a:prstGeom>
          <a:noFill/>
        </p:spPr>
        <p:txBody>
          <a:bodyPr wrap="square">
            <a:spAutoFit/>
          </a:bodyPr>
          <a:lstStyle/>
          <a:p>
            <a:pPr algn="ctr"/>
            <a:r>
              <a:rPr lang="de-AT" sz="1400" b="1" dirty="0">
                <a:solidFill>
                  <a:srgbClr val="00A300"/>
                </a:solidFill>
              </a:rPr>
              <a:t>Aktuelles Corporate Design</a:t>
            </a:r>
            <a:endParaRPr lang="de-AT" sz="1400" b="1" i="0" dirty="0">
              <a:solidFill>
                <a:srgbClr val="00A300"/>
              </a:solidFill>
              <a:effectLst/>
            </a:endParaRPr>
          </a:p>
        </p:txBody>
      </p:sp>
      <p:sp>
        <p:nvSpPr>
          <p:cNvPr id="47" name="TextBox 46">
            <a:extLst>
              <a:ext uri="{FF2B5EF4-FFF2-40B4-BE49-F238E27FC236}">
                <a16:creationId xmlns:a16="http://schemas.microsoft.com/office/drawing/2014/main" id="{020E2B5A-5234-43EB-A111-CF6BA2B17B56}"/>
              </a:ext>
            </a:extLst>
          </p:cNvPr>
          <p:cNvSpPr txBox="1"/>
          <p:nvPr/>
        </p:nvSpPr>
        <p:spPr>
          <a:xfrm>
            <a:off x="9234498" y="3726967"/>
            <a:ext cx="1718400" cy="307777"/>
          </a:xfrm>
          <a:prstGeom prst="rect">
            <a:avLst/>
          </a:prstGeom>
          <a:noFill/>
        </p:spPr>
        <p:txBody>
          <a:bodyPr wrap="square">
            <a:spAutoFit/>
          </a:bodyPr>
          <a:lstStyle/>
          <a:p>
            <a:pPr algn="ctr"/>
            <a:r>
              <a:rPr lang="de-AT" sz="1400" b="1" dirty="0">
                <a:solidFill>
                  <a:srgbClr val="00A300"/>
                </a:solidFill>
              </a:rPr>
              <a:t>Rasches Reagieren</a:t>
            </a:r>
            <a:endParaRPr lang="en-US" sz="1400" b="1" i="0" dirty="0">
              <a:solidFill>
                <a:srgbClr val="00A300"/>
              </a:solidFill>
              <a:effectLst/>
            </a:endParaRPr>
          </a:p>
        </p:txBody>
      </p:sp>
      <p:sp>
        <p:nvSpPr>
          <p:cNvPr id="49" name="TextBox 48">
            <a:extLst>
              <a:ext uri="{FF2B5EF4-FFF2-40B4-BE49-F238E27FC236}">
                <a16:creationId xmlns:a16="http://schemas.microsoft.com/office/drawing/2014/main" id="{1DF71EC5-0B6E-4868-9522-7D57061B4A03}"/>
              </a:ext>
            </a:extLst>
          </p:cNvPr>
          <p:cNvSpPr txBox="1"/>
          <p:nvPr/>
        </p:nvSpPr>
        <p:spPr>
          <a:xfrm>
            <a:off x="1169281" y="5334541"/>
            <a:ext cx="1529684" cy="307777"/>
          </a:xfrm>
          <a:prstGeom prst="rect">
            <a:avLst/>
          </a:prstGeom>
          <a:noFill/>
        </p:spPr>
        <p:txBody>
          <a:bodyPr wrap="square">
            <a:spAutoFit/>
          </a:bodyPr>
          <a:lstStyle/>
          <a:p>
            <a:pPr algn="ctr"/>
            <a:r>
              <a:rPr lang="de-AT" sz="1400" b="1" dirty="0">
                <a:solidFill>
                  <a:srgbClr val="00A300"/>
                </a:solidFill>
              </a:rPr>
              <a:t>Enorm Zeit sparen</a:t>
            </a:r>
            <a:endParaRPr lang="de-AT" sz="1400" b="1" i="0" dirty="0">
              <a:solidFill>
                <a:srgbClr val="00A300"/>
              </a:solidFill>
              <a:effectLst/>
            </a:endParaRPr>
          </a:p>
        </p:txBody>
      </p:sp>
      <p:sp>
        <p:nvSpPr>
          <p:cNvPr id="51" name="TextBox 50">
            <a:extLst>
              <a:ext uri="{FF2B5EF4-FFF2-40B4-BE49-F238E27FC236}">
                <a16:creationId xmlns:a16="http://schemas.microsoft.com/office/drawing/2014/main" id="{B2D2BC5A-DE43-40C6-A39C-E65AE5F49F81}"/>
              </a:ext>
            </a:extLst>
          </p:cNvPr>
          <p:cNvSpPr txBox="1"/>
          <p:nvPr/>
        </p:nvSpPr>
        <p:spPr>
          <a:xfrm>
            <a:off x="3429334" y="5334541"/>
            <a:ext cx="2533114" cy="307777"/>
          </a:xfrm>
          <a:prstGeom prst="rect">
            <a:avLst/>
          </a:prstGeom>
          <a:noFill/>
        </p:spPr>
        <p:txBody>
          <a:bodyPr wrap="square">
            <a:spAutoFit/>
          </a:bodyPr>
          <a:lstStyle/>
          <a:p>
            <a:pPr algn="ctr"/>
            <a:r>
              <a:rPr lang="de-AT" sz="1400" b="1" dirty="0">
                <a:solidFill>
                  <a:srgbClr val="00A300"/>
                </a:solidFill>
              </a:rPr>
              <a:t>Copy &amp; Paste Fehler eliminieren</a:t>
            </a:r>
            <a:endParaRPr lang="de-AT" sz="1400" b="1" i="0" dirty="0">
              <a:solidFill>
                <a:srgbClr val="00A300"/>
              </a:solidFill>
              <a:effectLst/>
            </a:endParaRPr>
          </a:p>
        </p:txBody>
      </p:sp>
      <p:sp>
        <p:nvSpPr>
          <p:cNvPr id="53" name="TextBox 52">
            <a:extLst>
              <a:ext uri="{FF2B5EF4-FFF2-40B4-BE49-F238E27FC236}">
                <a16:creationId xmlns:a16="http://schemas.microsoft.com/office/drawing/2014/main" id="{10BEA667-06FB-45F8-AD49-797825B498E5}"/>
              </a:ext>
            </a:extLst>
          </p:cNvPr>
          <p:cNvSpPr txBox="1"/>
          <p:nvPr/>
        </p:nvSpPr>
        <p:spPr>
          <a:xfrm>
            <a:off x="6497703" y="5334541"/>
            <a:ext cx="1619491" cy="307777"/>
          </a:xfrm>
          <a:prstGeom prst="rect">
            <a:avLst/>
          </a:prstGeom>
          <a:noFill/>
        </p:spPr>
        <p:txBody>
          <a:bodyPr wrap="square">
            <a:spAutoFit/>
          </a:bodyPr>
          <a:lstStyle/>
          <a:p>
            <a:pPr algn="ctr"/>
            <a:r>
              <a:rPr lang="de-AT" sz="1400" b="1" dirty="0">
                <a:solidFill>
                  <a:srgbClr val="00A300"/>
                </a:solidFill>
              </a:rPr>
              <a:t>Weniger Vorlagen</a:t>
            </a:r>
            <a:endParaRPr lang="en-US" sz="1400" b="1" i="0" dirty="0">
              <a:solidFill>
                <a:srgbClr val="00A300"/>
              </a:solidFill>
              <a:effectLst/>
            </a:endParaRPr>
          </a:p>
        </p:txBody>
      </p:sp>
      <p:sp>
        <p:nvSpPr>
          <p:cNvPr id="55" name="TextBox 54">
            <a:extLst>
              <a:ext uri="{FF2B5EF4-FFF2-40B4-BE49-F238E27FC236}">
                <a16:creationId xmlns:a16="http://schemas.microsoft.com/office/drawing/2014/main" id="{19A9EAB3-62EB-4428-9DD0-C726075390D2}"/>
              </a:ext>
            </a:extLst>
          </p:cNvPr>
          <p:cNvSpPr txBox="1"/>
          <p:nvPr/>
        </p:nvSpPr>
        <p:spPr>
          <a:xfrm>
            <a:off x="8601644" y="5334541"/>
            <a:ext cx="2984109" cy="307777"/>
          </a:xfrm>
          <a:prstGeom prst="rect">
            <a:avLst/>
          </a:prstGeom>
          <a:noFill/>
        </p:spPr>
        <p:txBody>
          <a:bodyPr wrap="square">
            <a:spAutoFit/>
          </a:bodyPr>
          <a:lstStyle/>
          <a:p>
            <a:pPr algn="ctr"/>
            <a:r>
              <a:rPr lang="de-DE" sz="1400" b="1" dirty="0">
                <a:solidFill>
                  <a:srgbClr val="00A300"/>
                </a:solidFill>
              </a:rPr>
              <a:t>dox42 mit eigenem Plug-In erweitern</a:t>
            </a:r>
            <a:endParaRPr lang="de-AT" sz="1400" b="1" i="0" dirty="0">
              <a:solidFill>
                <a:srgbClr val="00A300"/>
              </a:solidFill>
              <a:effectLst/>
            </a:endParaRPr>
          </a:p>
        </p:txBody>
      </p:sp>
    </p:spTree>
    <p:extLst>
      <p:ext uri="{BB962C8B-B14F-4D97-AF65-F5344CB8AC3E}">
        <p14:creationId xmlns:p14="http://schemas.microsoft.com/office/powerpoint/2010/main" val="66200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t="-1" b="-1705"/>
          <a:stretch/>
        </p:blipFill>
        <p:spPr>
          <a:xfrm>
            <a:off x="1720352" y="903195"/>
            <a:ext cx="6090148" cy="3246624"/>
          </a:xfrm>
          <a:prstGeom prst="rect">
            <a:avLst/>
          </a:prstGeom>
        </p:spPr>
      </p:pic>
      <p:sp>
        <p:nvSpPr>
          <p:cNvPr id="6" name="Rechteck 5"/>
          <p:cNvSpPr/>
          <p:nvPr/>
        </p:nvSpPr>
        <p:spPr>
          <a:xfrm rot="16200000">
            <a:off x="-2882082" y="2828835"/>
            <a:ext cx="6858001"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b="1" dirty="0">
                <a:ln/>
                <a:solidFill>
                  <a:schemeClr val="bg1"/>
                </a:solidFill>
                <a:latin typeface="+mj-lt"/>
                <a:cs typeface="DIN-Medium"/>
              </a:rPr>
              <a:t>www.dox42.com</a:t>
            </a:r>
          </a:p>
        </p:txBody>
      </p:sp>
      <p:sp>
        <p:nvSpPr>
          <p:cNvPr id="7" name="Rectangle 4"/>
          <p:cNvSpPr>
            <a:spLocks noChangeArrowheads="1"/>
          </p:cNvSpPr>
          <p:nvPr/>
        </p:nvSpPr>
        <p:spPr bwMode="auto">
          <a:xfrm>
            <a:off x="2656114" y="4831394"/>
            <a:ext cx="572396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rgbClr val="00A300"/>
                </a:solidFill>
                <a:effectLst/>
                <a:latin typeface="Calibri" panose="020F0502020204030204" pitchFamily="34" charset="0"/>
              </a:rPr>
              <a:t> &lt;%</a:t>
            </a:r>
            <a:r>
              <a:rPr kumimoji="0" lang="de-DE" altLang="de-DE" sz="2400" b="1" i="0" u="none" strike="noStrike" cap="none" normalizeH="0" baseline="0" dirty="0" err="1">
                <a:ln>
                  <a:noFill/>
                </a:ln>
                <a:solidFill>
                  <a:srgbClr val="00A300"/>
                </a:solidFill>
                <a:effectLst/>
                <a:latin typeface="Calibri" panose="020F0502020204030204" pitchFamily="34" charset="0"/>
              </a:rPr>
              <a:t>EM.Name</a:t>
            </a:r>
            <a:r>
              <a:rPr kumimoji="0" lang="de-DE" altLang="de-DE" sz="2400" b="1" i="0" u="none" strike="noStrike" cap="none" normalizeH="0" baseline="0" dirty="0">
                <a:ln>
                  <a:noFill/>
                </a:ln>
                <a:solidFill>
                  <a:srgbClr val="00A300"/>
                </a:solidFill>
                <a:effectLst/>
                <a:latin typeface="Calibri" panose="020F0502020204030204" pitchFamily="34" charset="0"/>
              </a:rPr>
              <a:t>%&gt;</a:t>
            </a:r>
            <a:endParaRPr kumimoji="0" lang="hu-HU" altLang="de-DE" sz="2400" b="1" i="0" u="none" strike="noStrike" cap="none" normalizeH="0" baseline="0" dirty="0">
              <a:ln>
                <a:noFill/>
              </a:ln>
              <a:solidFill>
                <a:srgbClr val="00A300"/>
              </a:solidFill>
              <a:effectLst/>
              <a:latin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EM.Position</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EM.Tel</a:t>
            </a:r>
            <a:r>
              <a:rPr kumimoji="0" lang="de-DE" altLang="de-DE" sz="2400" b="0" i="0" u="none" strike="noStrike" cap="none" normalizeH="0" baseline="0" dirty="0">
                <a:ln>
                  <a:noFill/>
                </a:ln>
                <a:solidFill>
                  <a:srgbClr val="666666"/>
                </a:solidFill>
                <a:effectLst/>
                <a:latin typeface="Calibri" panose="020F0502020204030204" pitchFamily="34" charset="0"/>
              </a:rPr>
              <a:t>%&gt;</a:t>
            </a:r>
            <a:br>
              <a:rPr kumimoji="0" lang="de-DE" altLang="de-DE" sz="2400" b="0" i="0" u="none" strike="noStrike" cap="none" normalizeH="0" baseline="0" dirty="0">
                <a:ln>
                  <a:noFill/>
                </a:ln>
                <a:solidFill>
                  <a:srgbClr val="666666"/>
                </a:solidFill>
                <a:effectLst/>
                <a:latin typeface="Calibri" panose="020F0502020204030204" pitchFamily="34" charset="0"/>
              </a:rPr>
            </a:br>
            <a:r>
              <a:rPr kumimoji="0" lang="de-DE" altLang="de-DE" sz="2400" b="0" i="0" u="none" strike="noStrike" cap="none" normalizeH="0" baseline="0" dirty="0">
                <a:ln>
                  <a:noFill/>
                </a:ln>
                <a:solidFill>
                  <a:srgbClr val="666666"/>
                </a:solidFill>
                <a:effectLst/>
                <a:latin typeface="Calibri" panose="020F0502020204030204" pitchFamily="34" charset="0"/>
              </a:rPr>
              <a:t>&lt;%</a:t>
            </a:r>
            <a:r>
              <a:rPr kumimoji="0" lang="de-DE" altLang="de-DE" sz="2400" b="0" i="0" u="none" strike="noStrike" cap="none" normalizeH="0" baseline="0" dirty="0" err="1">
                <a:ln>
                  <a:noFill/>
                </a:ln>
                <a:solidFill>
                  <a:srgbClr val="666666"/>
                </a:solidFill>
                <a:effectLst/>
                <a:latin typeface="Calibri" panose="020F0502020204030204" pitchFamily="34" charset="0"/>
              </a:rPr>
              <a:t>EM.Email</a:t>
            </a:r>
            <a:r>
              <a:rPr kumimoji="0" lang="de-DE" altLang="de-DE" sz="2400" b="0" i="0" u="none" strike="noStrike" cap="none" normalizeH="0" baseline="0" dirty="0">
                <a:ln>
                  <a:noFill/>
                </a:ln>
                <a:solidFill>
                  <a:srgbClr val="666666"/>
                </a:solidFill>
                <a:effectLst/>
                <a:latin typeface="Calibri" panose="020F0502020204030204" pitchFamily="34" charset="0"/>
              </a:rPr>
              <a:t>%&gt;</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pic>
        <p:nvPicPr>
          <p:cNvPr id="9" name="Grafik 8" descr="&lt;par&gt;&lt;name&gt;&lt;![CDATA[EM.Photo_Slide]]&gt;&lt;/name&gt;&lt;datafieldid&gt;315416f4-3d4f-4b91-8728-853c53369e64&lt;/datafieldid&gt;&lt;type&gt;image&lt;/type&gt;&lt;format&gt;&lt;![CDATA[300]]&gt;&lt;/format&gt;&lt;path&gt;&lt;![CDATA[&lt;%DocPath%&gt;]]&gt;&lt;/path&gt;&lt;quality&gt;100&lt;/quality&gt;&lt;/par&g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0082" y="2968704"/>
            <a:ext cx="2019760" cy="533522"/>
          </a:xfrm>
          <a:prstGeom prst="rect">
            <a:avLst/>
          </a:prstGeom>
        </p:spPr>
      </p:pic>
    </p:spTree>
    <p:extLst>
      <p:ext uri="{BB962C8B-B14F-4D97-AF65-F5344CB8AC3E}">
        <p14:creationId xmlns:p14="http://schemas.microsoft.com/office/powerpoint/2010/main" val="8869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67EE4B3-447B-497C-AF3A-3554CF4686A9}"/>
              </a:ext>
            </a:extLst>
          </p:cNvPr>
          <p:cNvSpPr/>
          <p:nvPr/>
        </p:nvSpPr>
        <p:spPr>
          <a:xfrm>
            <a:off x="59164" y="4191498"/>
            <a:ext cx="12144665" cy="2666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graphicFrame>
        <p:nvGraphicFramePr>
          <p:cNvPr id="8" name="Tabelle 4">
            <a:extLst>
              <a:ext uri="{FF2B5EF4-FFF2-40B4-BE49-F238E27FC236}">
                <a16:creationId xmlns:a16="http://schemas.microsoft.com/office/drawing/2014/main" id="{1AA73E6F-2429-4879-93AD-09A41A060D59}"/>
              </a:ext>
            </a:extLst>
          </p:cNvPr>
          <p:cNvGraphicFramePr>
            <a:graphicFrameLocks noGrp="1"/>
          </p:cNvGraphicFramePr>
          <p:nvPr>
            <p:extLst>
              <p:ext uri="{D42A27DB-BD31-4B8C-83A1-F6EECF244321}">
                <p14:modId xmlns:p14="http://schemas.microsoft.com/office/powerpoint/2010/main" val="3161267560"/>
              </p:ext>
            </p:extLst>
          </p:nvPr>
        </p:nvGraphicFramePr>
        <p:xfrm>
          <a:off x="6857638" y="818207"/>
          <a:ext cx="4662626" cy="2318734"/>
        </p:xfrm>
        <a:graphic>
          <a:graphicData uri="http://schemas.openxmlformats.org/drawingml/2006/table">
            <a:tbl>
              <a:tblPr firstRow="1" bandRow="1">
                <a:tableStyleId>{5C22544A-7EE6-4342-B048-85BDC9FD1C3A}</a:tableStyleId>
              </a:tblPr>
              <a:tblGrid>
                <a:gridCol w="2331313">
                  <a:extLst>
                    <a:ext uri="{9D8B030D-6E8A-4147-A177-3AD203B41FA5}">
                      <a16:colId xmlns:a16="http://schemas.microsoft.com/office/drawing/2014/main" val="2251564251"/>
                    </a:ext>
                  </a:extLst>
                </a:gridCol>
                <a:gridCol w="2331313">
                  <a:extLst>
                    <a:ext uri="{9D8B030D-6E8A-4147-A177-3AD203B41FA5}">
                      <a16:colId xmlns:a16="http://schemas.microsoft.com/office/drawing/2014/main" val="1596600911"/>
                    </a:ext>
                  </a:extLst>
                </a:gridCol>
              </a:tblGrid>
              <a:tr h="1159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Innovatives</a:t>
                      </a: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Software Produkt zur</a:t>
                      </a: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baseline="0" dirty="0">
                          <a:solidFill>
                            <a:srgbClr val="666666"/>
                          </a:solidFill>
                          <a:latin typeface="+mn-lt"/>
                        </a:rPr>
                        <a:t>Dokumentengenerierung</a:t>
                      </a:r>
                      <a:endParaRPr lang="de-AT" sz="1600" b="0" dirty="0">
                        <a:solidFill>
                          <a:srgbClr val="666666"/>
                        </a:solidFill>
                        <a:latin typeface="+mn-lt"/>
                      </a:endParaRPr>
                    </a:p>
                  </a:txBody>
                  <a:tcPr>
                    <a:lnR w="28575" cap="flat" cmpd="sng" algn="ctr">
                      <a:solidFill>
                        <a:schemeClr val="bg1">
                          <a:lumMod val="85000"/>
                        </a:schemeClr>
                      </a:solidFill>
                      <a:prstDash val="solid"/>
                      <a:round/>
                      <a:headEnd type="none" w="med" len="med"/>
                      <a:tailEnd type="none" w="med" len="med"/>
                    </a:lnR>
                    <a:lnB w="28575"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Intuitives Design komplexer Dokumente</a:t>
                      </a:r>
                      <a:r>
                        <a:rPr lang="de-AT" sz="1600" b="0" baseline="0" dirty="0">
                          <a:solidFill>
                            <a:srgbClr val="666666"/>
                          </a:solidFill>
                          <a:latin typeface="+mn-lt"/>
                        </a:rPr>
                        <a:t> in</a:t>
                      </a:r>
                      <a:endParaRPr lang="de-AT" sz="1600" b="0" dirty="0">
                        <a:solidFill>
                          <a:srgbClr val="666666"/>
                        </a:solidFill>
                        <a:latin typeface="+mn-lt"/>
                      </a:endParaRPr>
                    </a:p>
                    <a:p>
                      <a:pPr algn="ctr"/>
                      <a:endParaRPr lang="de-AT" sz="1600" b="0" dirty="0">
                        <a:latin typeface="+mn-lt"/>
                      </a:endParaRPr>
                    </a:p>
                  </a:txBody>
                  <a:tcPr>
                    <a:lnL w="28575" cap="flat" cmpd="sng" algn="ctr">
                      <a:solidFill>
                        <a:schemeClr val="bg1">
                          <a:lumMod val="85000"/>
                        </a:schemeClr>
                      </a:solidFill>
                      <a:prstDash val="solid"/>
                      <a:round/>
                      <a:headEnd type="none" w="med" len="med"/>
                      <a:tailEnd type="none" w="med" len="med"/>
                    </a:lnL>
                    <a:lnB w="285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59734711"/>
                  </a:ext>
                </a:extLst>
              </a:tr>
              <a:tr h="1159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Dokumenten Output</a:t>
                      </a:r>
                    </a:p>
                  </a:txBody>
                  <a:tcPr>
                    <a:lnR w="28575" cap="flat" cmpd="sng" algn="ctr">
                      <a:solidFill>
                        <a:schemeClr val="bg1">
                          <a:lumMod val="85000"/>
                        </a:schemeClr>
                      </a:solidFill>
                      <a:prstDash val="solid"/>
                      <a:round/>
                      <a:headEnd type="none" w="med" len="med"/>
                      <a:tailEnd type="none" w="med" len="med"/>
                    </a:lnR>
                    <a:lnT w="28575" cap="flat" cmpd="sng" algn="ctr">
                      <a:solidFill>
                        <a:schemeClr val="bg1">
                          <a:lumMod val="85000"/>
                        </a:schemeClr>
                      </a:solid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AT" sz="1600" b="0" dirty="0">
                          <a:solidFill>
                            <a:srgbClr val="666666"/>
                          </a:solidFill>
                          <a:latin typeface="+mn-lt"/>
                        </a:rPr>
                        <a:t>Flexible Integration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600" b="0" dirty="0">
                        <a:solidFill>
                          <a:srgbClr val="666666"/>
                        </a:solidFill>
                        <a:latin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600" b="0" dirty="0">
                        <a:solidFill>
                          <a:srgbClr val="666666"/>
                        </a:solidFill>
                        <a:latin typeface="+mn-lt"/>
                      </a:endParaRPr>
                    </a:p>
                  </a:txBody>
                  <a:tcPr>
                    <a:lnL w="28575" cap="flat" cmpd="sng" algn="ctr">
                      <a:solidFill>
                        <a:schemeClr val="bg1">
                          <a:lumMod val="85000"/>
                        </a:schemeClr>
                      </a:solidFill>
                      <a:prstDash val="solid"/>
                      <a:round/>
                      <a:headEnd type="none" w="med" len="med"/>
                      <a:tailEnd type="none" w="med" len="med"/>
                    </a:lnL>
                    <a:lnT w="28575" cap="flat" cmpd="sng" algn="ctr">
                      <a:solidFill>
                        <a:schemeClr val="bg1">
                          <a:lumMod val="85000"/>
                        </a:schemeClr>
                      </a:solidFill>
                      <a:prstDash val="solid"/>
                      <a:round/>
                      <a:headEnd type="none" w="med" len="med"/>
                      <a:tailEnd type="none" w="med" len="med"/>
                    </a:lnT>
                    <a:lnB w="28575"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410207950"/>
                  </a:ext>
                </a:extLst>
              </a:tr>
            </a:tbl>
          </a:graphicData>
        </a:graphic>
      </p:graphicFrame>
      <p:pic>
        <p:nvPicPr>
          <p:cNvPr id="11" name="Grafik 8">
            <a:extLst>
              <a:ext uri="{FF2B5EF4-FFF2-40B4-BE49-F238E27FC236}">
                <a16:creationId xmlns:a16="http://schemas.microsoft.com/office/drawing/2014/main" id="{4E582E5E-6009-4B65-AAA0-3B04C4D95F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2145" y="521250"/>
            <a:ext cx="4164435" cy="2182808"/>
          </a:xfrm>
          <a:prstGeom prst="rect">
            <a:avLst/>
          </a:prstGeom>
        </p:spPr>
      </p:pic>
      <p:sp>
        <p:nvSpPr>
          <p:cNvPr id="14" name="Rechteck 18">
            <a:extLst>
              <a:ext uri="{FF2B5EF4-FFF2-40B4-BE49-F238E27FC236}">
                <a16:creationId xmlns:a16="http://schemas.microsoft.com/office/drawing/2014/main" id="{4CE650DE-18FB-4285-9DF9-B57F23B04FFA}"/>
              </a:ext>
            </a:extLst>
          </p:cNvPr>
          <p:cNvSpPr/>
          <p:nvPr/>
        </p:nvSpPr>
        <p:spPr>
          <a:xfrm rot="16200000">
            <a:off x="-2882082" y="2828835"/>
            <a:ext cx="6858001" cy="1200329"/>
          </a:xfrm>
          <a:prstGeom prst="rect">
            <a:avLst/>
          </a:prstGeom>
          <a:solidFill>
            <a:srgbClr val="00A300"/>
          </a:solidFill>
          <a:effectLst/>
          <a:scene3d>
            <a:camera prst="orthographicFront"/>
            <a:lightRig rig="threePt" dir="t"/>
          </a:scene3d>
          <a:sp3d/>
        </p:spPr>
        <p:txBody>
          <a:bodyPr wrap="square">
            <a:spAutoFit/>
            <a:scene3d>
              <a:camera prst="orthographicFront"/>
              <a:lightRig rig="flat" dir="t">
                <a:rot lat="0" lon="0" rev="18900000"/>
              </a:lightRig>
            </a:scene3d>
            <a:sp3d contourW="12700" prstMaterial="powder">
              <a:extrusionClr>
                <a:srgbClr val="00A300"/>
              </a:extrusionClr>
              <a:contourClr>
                <a:srgbClr val="00A300"/>
              </a:contourClr>
            </a:sp3d>
          </a:bodyPr>
          <a:lstStyle/>
          <a:p>
            <a:pPr algn="ctr"/>
            <a:r>
              <a:rPr lang="de-DE" sz="7200" dirty="0">
                <a:ln/>
                <a:solidFill>
                  <a:schemeClr val="bg1"/>
                </a:solidFill>
                <a:cs typeface="DIN-Medium"/>
              </a:rPr>
              <a:t>www.dox42.com</a:t>
            </a:r>
          </a:p>
        </p:txBody>
      </p:sp>
      <p:sp>
        <p:nvSpPr>
          <p:cNvPr id="15" name="TextBox 14">
            <a:extLst>
              <a:ext uri="{FF2B5EF4-FFF2-40B4-BE49-F238E27FC236}">
                <a16:creationId xmlns:a16="http://schemas.microsoft.com/office/drawing/2014/main" id="{1E0C4F73-980A-4481-A2BF-A861DF1EF587}"/>
              </a:ext>
            </a:extLst>
          </p:cNvPr>
          <p:cNvSpPr txBox="1"/>
          <p:nvPr/>
        </p:nvSpPr>
        <p:spPr>
          <a:xfrm>
            <a:off x="1412584" y="3181413"/>
            <a:ext cx="1778288" cy="707886"/>
          </a:xfrm>
          <a:prstGeom prst="rect">
            <a:avLst/>
          </a:prstGeom>
          <a:noFill/>
        </p:spPr>
        <p:txBody>
          <a:bodyPr wrap="square" rtlCol="0">
            <a:spAutoFit/>
          </a:bodyPr>
          <a:lstStyle/>
          <a:p>
            <a:pPr algn="ctr"/>
            <a:r>
              <a:rPr lang="de-AT" sz="2000" b="1">
                <a:solidFill>
                  <a:srgbClr val="666666"/>
                </a:solidFill>
              </a:rPr>
              <a:t>380</a:t>
            </a:r>
            <a:endParaRPr lang="de-AT" sz="2000" b="1" dirty="0">
              <a:solidFill>
                <a:srgbClr val="666666"/>
              </a:solidFill>
            </a:endParaRPr>
          </a:p>
          <a:p>
            <a:pPr algn="ctr"/>
            <a:r>
              <a:rPr lang="de-AT" sz="2000" b="1" dirty="0">
                <a:solidFill>
                  <a:srgbClr val="666666"/>
                </a:solidFill>
              </a:rPr>
              <a:t>Kunden</a:t>
            </a:r>
          </a:p>
        </p:txBody>
      </p:sp>
      <p:sp>
        <p:nvSpPr>
          <p:cNvPr id="16" name="TextBox 15">
            <a:extLst>
              <a:ext uri="{FF2B5EF4-FFF2-40B4-BE49-F238E27FC236}">
                <a16:creationId xmlns:a16="http://schemas.microsoft.com/office/drawing/2014/main" id="{01904CCE-8A74-49AF-BE9E-FACCD11079C2}"/>
              </a:ext>
            </a:extLst>
          </p:cNvPr>
          <p:cNvSpPr txBox="1"/>
          <p:nvPr/>
        </p:nvSpPr>
        <p:spPr>
          <a:xfrm>
            <a:off x="4466019" y="3182763"/>
            <a:ext cx="1778288" cy="707886"/>
          </a:xfrm>
          <a:prstGeom prst="rect">
            <a:avLst/>
          </a:prstGeom>
          <a:noFill/>
        </p:spPr>
        <p:txBody>
          <a:bodyPr wrap="square" rtlCol="0">
            <a:spAutoFit/>
          </a:bodyPr>
          <a:lstStyle/>
          <a:p>
            <a:pPr algn="ctr"/>
            <a:r>
              <a:rPr lang="de-AT" sz="2000" b="1" dirty="0">
                <a:solidFill>
                  <a:srgbClr val="666666"/>
                </a:solidFill>
              </a:rPr>
              <a:t>HQ</a:t>
            </a:r>
          </a:p>
          <a:p>
            <a:pPr algn="ctr"/>
            <a:r>
              <a:rPr lang="de-AT" sz="2000" b="1">
                <a:solidFill>
                  <a:srgbClr val="666666"/>
                </a:solidFill>
              </a:rPr>
              <a:t>Wien</a:t>
            </a:r>
            <a:endParaRPr lang="de-AT" sz="2000" b="1" dirty="0">
              <a:solidFill>
                <a:srgbClr val="666666"/>
              </a:solidFill>
            </a:endParaRPr>
          </a:p>
        </p:txBody>
      </p:sp>
      <p:sp>
        <p:nvSpPr>
          <p:cNvPr id="17" name="TextBox 16">
            <a:extLst>
              <a:ext uri="{FF2B5EF4-FFF2-40B4-BE49-F238E27FC236}">
                <a16:creationId xmlns:a16="http://schemas.microsoft.com/office/drawing/2014/main" id="{F7187FB8-969C-48D7-AC88-98805B4E9293}"/>
              </a:ext>
            </a:extLst>
          </p:cNvPr>
          <p:cNvSpPr txBox="1"/>
          <p:nvPr/>
        </p:nvSpPr>
        <p:spPr>
          <a:xfrm>
            <a:off x="2952759" y="3172929"/>
            <a:ext cx="1778288" cy="707886"/>
          </a:xfrm>
          <a:prstGeom prst="rect">
            <a:avLst/>
          </a:prstGeom>
          <a:noFill/>
        </p:spPr>
        <p:txBody>
          <a:bodyPr wrap="square" rtlCol="0">
            <a:spAutoFit/>
          </a:bodyPr>
          <a:lstStyle/>
          <a:p>
            <a:pPr algn="ctr"/>
            <a:r>
              <a:rPr lang="de-AT" sz="2000" b="1" dirty="0">
                <a:solidFill>
                  <a:srgbClr val="666666"/>
                </a:solidFill>
              </a:rPr>
              <a:t>100</a:t>
            </a:r>
          </a:p>
          <a:p>
            <a:pPr algn="ctr"/>
            <a:r>
              <a:rPr lang="de-AT" sz="2000" b="1" dirty="0">
                <a:solidFill>
                  <a:srgbClr val="666666"/>
                </a:solidFill>
              </a:rPr>
              <a:t>Partner</a:t>
            </a:r>
          </a:p>
        </p:txBody>
      </p:sp>
      <p:pic>
        <p:nvPicPr>
          <p:cNvPr id="18" name="Grafik 11">
            <a:extLst>
              <a:ext uri="{FF2B5EF4-FFF2-40B4-BE49-F238E27FC236}">
                <a16:creationId xmlns:a16="http://schemas.microsoft.com/office/drawing/2014/main" id="{A5E4B71F-B649-4285-91B7-7177A8C1431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44480" y="2413851"/>
            <a:ext cx="257380" cy="269488"/>
          </a:xfrm>
          <a:prstGeom prst="rect">
            <a:avLst/>
          </a:prstGeom>
        </p:spPr>
      </p:pic>
      <p:pic>
        <p:nvPicPr>
          <p:cNvPr id="20" name="Grafik 53">
            <a:extLst>
              <a:ext uri="{FF2B5EF4-FFF2-40B4-BE49-F238E27FC236}">
                <a16:creationId xmlns:a16="http://schemas.microsoft.com/office/drawing/2014/main" id="{8B0CC7F7-E6AE-4D39-8650-22D96F964C73}"/>
              </a:ext>
            </a:extLst>
          </p:cNvPr>
          <p:cNvPicPr>
            <a:picLocks noChangeAspect="1"/>
          </p:cNvPicPr>
          <p:nvPr/>
        </p:nvPicPr>
        <p:blipFill>
          <a:blip r:embed="rId4" cstate="print">
            <a:extLst>
              <a:ext uri="{28A0092B-C50C-407E-A947-70E740481C1C}">
                <a14:useLocalDpi xmlns:a14="http://schemas.microsoft.com/office/drawing/2010/main"/>
              </a:ext>
            </a:extLst>
          </a:blip>
          <a:stretch/>
        </p:blipFill>
        <p:spPr>
          <a:xfrm>
            <a:off x="8506116" y="2744585"/>
            <a:ext cx="265428" cy="265428"/>
          </a:xfrm>
          <a:prstGeom prst="rect">
            <a:avLst/>
          </a:prstGeom>
        </p:spPr>
      </p:pic>
      <p:pic>
        <p:nvPicPr>
          <p:cNvPr id="21" name="Grafik 55">
            <a:extLst>
              <a:ext uri="{FF2B5EF4-FFF2-40B4-BE49-F238E27FC236}">
                <a16:creationId xmlns:a16="http://schemas.microsoft.com/office/drawing/2014/main" id="{17AE2BC5-89C1-4422-A15C-6E3D09BEA878}"/>
              </a:ext>
            </a:extLst>
          </p:cNvPr>
          <p:cNvPicPr>
            <a:picLocks noChangeAspect="1"/>
          </p:cNvPicPr>
          <p:nvPr/>
        </p:nvPicPr>
        <p:blipFill>
          <a:blip r:embed="rId5" cstate="print">
            <a:extLst>
              <a:ext uri="{28A0092B-C50C-407E-A947-70E740481C1C}">
                <a14:useLocalDpi xmlns:a14="http://schemas.microsoft.com/office/drawing/2010/main"/>
              </a:ext>
            </a:extLst>
          </a:blip>
          <a:stretch/>
        </p:blipFill>
        <p:spPr>
          <a:xfrm>
            <a:off x="7709450" y="2751734"/>
            <a:ext cx="283189" cy="283189"/>
          </a:xfrm>
          <a:prstGeom prst="rect">
            <a:avLst/>
          </a:prstGeom>
        </p:spPr>
      </p:pic>
      <p:pic>
        <p:nvPicPr>
          <p:cNvPr id="22" name="Grafik 56">
            <a:extLst>
              <a:ext uri="{FF2B5EF4-FFF2-40B4-BE49-F238E27FC236}">
                <a16:creationId xmlns:a16="http://schemas.microsoft.com/office/drawing/2014/main" id="{0EF0B26D-8EFB-4175-8AD9-76F9E39E6903}"/>
              </a:ext>
            </a:extLst>
          </p:cNvPr>
          <p:cNvPicPr>
            <a:picLocks noChangeAspect="1"/>
          </p:cNvPicPr>
          <p:nvPr/>
        </p:nvPicPr>
        <p:blipFill>
          <a:blip r:embed="rId6" cstate="print">
            <a:extLst>
              <a:ext uri="{28A0092B-C50C-407E-A947-70E740481C1C}">
                <a14:useLocalDpi xmlns:a14="http://schemas.microsoft.com/office/drawing/2010/main"/>
              </a:ext>
            </a:extLst>
          </a:blip>
          <a:stretch/>
        </p:blipFill>
        <p:spPr>
          <a:xfrm>
            <a:off x="8124836" y="2764243"/>
            <a:ext cx="266097" cy="242023"/>
          </a:xfrm>
          <a:prstGeom prst="rect">
            <a:avLst/>
          </a:prstGeom>
        </p:spPr>
      </p:pic>
      <p:pic>
        <p:nvPicPr>
          <p:cNvPr id="23" name="Grafik 66">
            <a:extLst>
              <a:ext uri="{FF2B5EF4-FFF2-40B4-BE49-F238E27FC236}">
                <a16:creationId xmlns:a16="http://schemas.microsoft.com/office/drawing/2014/main" id="{8D3141A1-A8EA-4677-8F80-B22EB2844EC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763742" y="2305647"/>
            <a:ext cx="921703" cy="518419"/>
          </a:xfrm>
          <a:prstGeom prst="rect">
            <a:avLst/>
          </a:prstGeom>
        </p:spPr>
      </p:pic>
      <p:pic>
        <p:nvPicPr>
          <p:cNvPr id="24" name="Grafik 12">
            <a:extLst>
              <a:ext uri="{FF2B5EF4-FFF2-40B4-BE49-F238E27FC236}">
                <a16:creationId xmlns:a16="http://schemas.microsoft.com/office/drawing/2014/main" id="{CC31A884-49C6-4292-86C3-32739F06BAA0}"/>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329541" y="2764917"/>
            <a:ext cx="232483" cy="232483"/>
          </a:xfrm>
          <a:prstGeom prst="rect">
            <a:avLst/>
          </a:prstGeom>
        </p:spPr>
      </p:pic>
      <p:pic>
        <p:nvPicPr>
          <p:cNvPr id="25" name="Grafik 56">
            <a:extLst>
              <a:ext uri="{FF2B5EF4-FFF2-40B4-BE49-F238E27FC236}">
                <a16:creationId xmlns:a16="http://schemas.microsoft.com/office/drawing/2014/main" id="{014F1F4F-CC1B-4736-A313-007F9EF9CA7A}"/>
              </a:ext>
            </a:extLst>
          </p:cNvPr>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9595559" y="2780976"/>
            <a:ext cx="463439" cy="216424"/>
          </a:xfrm>
          <a:prstGeom prst="rect">
            <a:avLst/>
          </a:prstGeom>
        </p:spPr>
      </p:pic>
      <p:pic>
        <p:nvPicPr>
          <p:cNvPr id="26" name="Grafik 6">
            <a:extLst>
              <a:ext uri="{FF2B5EF4-FFF2-40B4-BE49-F238E27FC236}">
                <a16:creationId xmlns:a16="http://schemas.microsoft.com/office/drawing/2014/main" id="{E9A24419-F603-4FE5-9E5D-E883B9E4BB29}"/>
              </a:ext>
            </a:extLst>
          </p:cNvPr>
          <p:cNvPicPr>
            <a:picLocks noChangeAspect="1"/>
          </p:cNvPicPr>
          <p:nvPr/>
        </p:nvPicPr>
        <p:blipFill>
          <a:blip r:embed="rId10" cstate="print">
            <a:extLst>
              <a:ext uri="{28A0092B-C50C-407E-A947-70E740481C1C}">
                <a14:useLocalDpi xmlns:a14="http://schemas.microsoft.com/office/drawing/2010/main"/>
              </a:ext>
            </a:extLst>
          </a:blip>
          <a:stretch/>
        </p:blipFill>
        <p:spPr>
          <a:xfrm>
            <a:off x="10850099" y="2397015"/>
            <a:ext cx="255469" cy="255469"/>
          </a:xfrm>
          <a:prstGeom prst="rect">
            <a:avLst/>
          </a:prstGeom>
        </p:spPr>
      </p:pic>
      <p:pic>
        <p:nvPicPr>
          <p:cNvPr id="27" name="Grafik 7">
            <a:extLst>
              <a:ext uri="{FF2B5EF4-FFF2-40B4-BE49-F238E27FC236}">
                <a16:creationId xmlns:a16="http://schemas.microsoft.com/office/drawing/2014/main" id="{B0D09C9C-6E27-4769-B86E-A21AF758EFB9}"/>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900177" y="2317303"/>
            <a:ext cx="877854" cy="493756"/>
          </a:xfrm>
          <a:prstGeom prst="rect">
            <a:avLst/>
          </a:prstGeom>
        </p:spPr>
      </p:pic>
      <p:pic>
        <p:nvPicPr>
          <p:cNvPr id="28" name="Picture 27">
            <a:extLst>
              <a:ext uri="{FF2B5EF4-FFF2-40B4-BE49-F238E27FC236}">
                <a16:creationId xmlns:a16="http://schemas.microsoft.com/office/drawing/2014/main" id="{03654133-740F-4B49-BE8C-01613FB3C1D3}"/>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055955" y="2723922"/>
            <a:ext cx="749061" cy="360616"/>
          </a:xfrm>
          <a:prstGeom prst="rect">
            <a:avLst/>
          </a:prstGeom>
        </p:spPr>
      </p:pic>
      <p:pic>
        <p:nvPicPr>
          <p:cNvPr id="29" name="Picture 28">
            <a:extLst>
              <a:ext uri="{FF2B5EF4-FFF2-40B4-BE49-F238E27FC236}">
                <a16:creationId xmlns:a16="http://schemas.microsoft.com/office/drawing/2014/main" id="{DA4A54BF-2A98-44EF-86BD-9F17D7574059}"/>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414228" y="2370957"/>
            <a:ext cx="354506" cy="354506"/>
          </a:xfrm>
          <a:prstGeom prst="rect">
            <a:avLst/>
          </a:prstGeom>
        </p:spPr>
      </p:pic>
      <p:pic>
        <p:nvPicPr>
          <p:cNvPr id="30" name="Picture 29">
            <a:extLst>
              <a:ext uri="{FF2B5EF4-FFF2-40B4-BE49-F238E27FC236}">
                <a16:creationId xmlns:a16="http://schemas.microsoft.com/office/drawing/2014/main" id="{B484DF6B-EE3C-4259-BB2F-A58A31E329FC}"/>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10778031" y="2674045"/>
            <a:ext cx="431193" cy="431193"/>
          </a:xfrm>
          <a:prstGeom prst="rect">
            <a:avLst/>
          </a:prstGeom>
        </p:spPr>
      </p:pic>
      <p:pic>
        <p:nvPicPr>
          <p:cNvPr id="31" name="Picture 30">
            <a:extLst>
              <a:ext uri="{FF2B5EF4-FFF2-40B4-BE49-F238E27FC236}">
                <a16:creationId xmlns:a16="http://schemas.microsoft.com/office/drawing/2014/main" id="{D3225579-E34B-4B80-97CA-EE0FB5A0C81D}"/>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9875811" y="1490020"/>
            <a:ext cx="338891" cy="286928"/>
          </a:xfrm>
          <a:prstGeom prst="rect">
            <a:avLst/>
          </a:prstGeom>
        </p:spPr>
      </p:pic>
      <p:pic>
        <p:nvPicPr>
          <p:cNvPr id="32" name="Picture 31">
            <a:extLst>
              <a:ext uri="{FF2B5EF4-FFF2-40B4-BE49-F238E27FC236}">
                <a16:creationId xmlns:a16="http://schemas.microsoft.com/office/drawing/2014/main" id="{054F9F30-DC83-41E3-89E4-F40B4990F1F2}"/>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10638518" y="1490019"/>
            <a:ext cx="357671" cy="300444"/>
          </a:xfrm>
          <a:prstGeom prst="rect">
            <a:avLst/>
          </a:prstGeom>
        </p:spPr>
      </p:pic>
      <p:pic>
        <p:nvPicPr>
          <p:cNvPr id="34" name="Picture 33">
            <a:extLst>
              <a:ext uri="{FF2B5EF4-FFF2-40B4-BE49-F238E27FC236}">
                <a16:creationId xmlns:a16="http://schemas.microsoft.com/office/drawing/2014/main" id="{DA2E30AC-54B0-477F-B050-75C551CE0215}"/>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0258463" y="1490019"/>
            <a:ext cx="336294" cy="293697"/>
          </a:xfrm>
          <a:prstGeom prst="rect">
            <a:avLst/>
          </a:prstGeom>
        </p:spPr>
      </p:pic>
      <p:pic>
        <p:nvPicPr>
          <p:cNvPr id="35" name="Grafik 17">
            <a:extLst>
              <a:ext uri="{FF2B5EF4-FFF2-40B4-BE49-F238E27FC236}">
                <a16:creationId xmlns:a16="http://schemas.microsoft.com/office/drawing/2014/main" id="{3D9443FE-8AF9-4274-B8DD-5CE8A150E14C}"/>
              </a:ext>
            </a:extLst>
          </p:cNvPr>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387214" y="5114058"/>
            <a:ext cx="1863953" cy="432098"/>
          </a:xfrm>
          <a:prstGeom prst="rect">
            <a:avLst/>
          </a:prstGeom>
        </p:spPr>
      </p:pic>
      <p:pic>
        <p:nvPicPr>
          <p:cNvPr id="36" name="Picture 28">
            <a:extLst>
              <a:ext uri="{FF2B5EF4-FFF2-40B4-BE49-F238E27FC236}">
                <a16:creationId xmlns:a16="http://schemas.microsoft.com/office/drawing/2014/main" id="{37AACC6C-177A-45F2-882A-4DA2E9524837}"/>
              </a:ext>
            </a:extLst>
          </p:cNvPr>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9067595" y="6450724"/>
            <a:ext cx="760757" cy="291477"/>
          </a:xfrm>
          <a:prstGeom prst="rect">
            <a:avLst/>
          </a:prstGeom>
        </p:spPr>
      </p:pic>
      <p:pic>
        <p:nvPicPr>
          <p:cNvPr id="37" name="Picture 30">
            <a:extLst>
              <a:ext uri="{FF2B5EF4-FFF2-40B4-BE49-F238E27FC236}">
                <a16:creationId xmlns:a16="http://schemas.microsoft.com/office/drawing/2014/main" id="{AE050E01-2B38-4B2E-ADFA-5E00DA36641A}"/>
              </a:ext>
            </a:extLst>
          </p:cNvPr>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6903132" y="5058587"/>
            <a:ext cx="1130971" cy="365680"/>
          </a:xfrm>
          <a:prstGeom prst="rect">
            <a:avLst/>
          </a:prstGeom>
        </p:spPr>
      </p:pic>
      <p:pic>
        <p:nvPicPr>
          <p:cNvPr id="39" name="Picture 32">
            <a:extLst>
              <a:ext uri="{FF2B5EF4-FFF2-40B4-BE49-F238E27FC236}">
                <a16:creationId xmlns:a16="http://schemas.microsoft.com/office/drawing/2014/main" id="{8F7F0325-4062-41FF-8EE7-1D05D600B6F2}"/>
              </a:ext>
            </a:extLst>
          </p:cNvPr>
          <p:cNvPicPr>
            <a:picLocks noChangeAspect="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5168669" y="4390043"/>
            <a:ext cx="1102834" cy="490148"/>
          </a:xfrm>
          <a:prstGeom prst="rect">
            <a:avLst/>
          </a:prstGeom>
        </p:spPr>
      </p:pic>
      <p:pic>
        <p:nvPicPr>
          <p:cNvPr id="40" name="Picture 36">
            <a:extLst>
              <a:ext uri="{FF2B5EF4-FFF2-40B4-BE49-F238E27FC236}">
                <a16:creationId xmlns:a16="http://schemas.microsoft.com/office/drawing/2014/main" id="{BCA6B643-D5A5-4007-B094-9F236BE62193}"/>
              </a:ext>
            </a:extLst>
          </p:cNvPr>
          <p:cNvPicPr>
            <a:picLocks noChangeAspect="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4804167" y="6428932"/>
            <a:ext cx="1665525" cy="156588"/>
          </a:xfrm>
          <a:prstGeom prst="rect">
            <a:avLst/>
          </a:prstGeom>
        </p:spPr>
      </p:pic>
      <p:pic>
        <p:nvPicPr>
          <p:cNvPr id="41" name="Picture 37">
            <a:extLst>
              <a:ext uri="{FF2B5EF4-FFF2-40B4-BE49-F238E27FC236}">
                <a16:creationId xmlns:a16="http://schemas.microsoft.com/office/drawing/2014/main" id="{03FC146B-3505-47BD-9CAF-8B2A6C547AC7}"/>
              </a:ext>
            </a:extLst>
          </p:cNvPr>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1728235" y="6275631"/>
            <a:ext cx="493372" cy="508463"/>
          </a:xfrm>
          <a:prstGeom prst="rect">
            <a:avLst/>
          </a:prstGeom>
        </p:spPr>
      </p:pic>
      <p:pic>
        <p:nvPicPr>
          <p:cNvPr id="42" name="Picture 39">
            <a:extLst>
              <a:ext uri="{FF2B5EF4-FFF2-40B4-BE49-F238E27FC236}">
                <a16:creationId xmlns:a16="http://schemas.microsoft.com/office/drawing/2014/main" id="{69FA32A9-E0E3-42D4-9AD7-A71E9ED290E8}"/>
              </a:ext>
            </a:extLst>
          </p:cNvPr>
          <p:cNvPicPr>
            <a:picLocks noChangeAspect="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8452761" y="4328083"/>
            <a:ext cx="944827" cy="590516"/>
          </a:xfrm>
          <a:prstGeom prst="rect">
            <a:avLst/>
          </a:prstGeom>
        </p:spPr>
      </p:pic>
      <p:pic>
        <p:nvPicPr>
          <p:cNvPr id="43" name="Picture 44">
            <a:extLst>
              <a:ext uri="{FF2B5EF4-FFF2-40B4-BE49-F238E27FC236}">
                <a16:creationId xmlns:a16="http://schemas.microsoft.com/office/drawing/2014/main" id="{D3179D00-D782-4905-AC8A-12260C9A9A63}"/>
              </a:ext>
            </a:extLst>
          </p:cNvPr>
          <p:cNvPicPr>
            <a:picLocks noChangeAspect="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4146626" y="5607697"/>
            <a:ext cx="584421" cy="584421"/>
          </a:xfrm>
          <a:prstGeom prst="rect">
            <a:avLst/>
          </a:prstGeom>
        </p:spPr>
      </p:pic>
      <p:pic>
        <p:nvPicPr>
          <p:cNvPr id="44" name="Picture 48">
            <a:extLst>
              <a:ext uri="{FF2B5EF4-FFF2-40B4-BE49-F238E27FC236}">
                <a16:creationId xmlns:a16="http://schemas.microsoft.com/office/drawing/2014/main" id="{7A178EA4-577B-4C76-99CE-D5DD71753E44}"/>
              </a:ext>
            </a:extLst>
          </p:cNvPr>
          <p:cNvPicPr>
            <a:picLocks noChangeAspect="1"/>
          </p:cNvPicPr>
          <p:nvPr/>
        </p:nvPicPr>
        <p:blipFill>
          <a:blip r:embed="rId26" cstate="hqprint">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7364037" y="5741615"/>
            <a:ext cx="758036" cy="376634"/>
          </a:xfrm>
          <a:prstGeom prst="rect">
            <a:avLst/>
          </a:prstGeom>
        </p:spPr>
      </p:pic>
      <p:pic>
        <p:nvPicPr>
          <p:cNvPr id="45" name="Grafik 41">
            <a:extLst>
              <a:ext uri="{FF2B5EF4-FFF2-40B4-BE49-F238E27FC236}">
                <a16:creationId xmlns:a16="http://schemas.microsoft.com/office/drawing/2014/main" id="{6A92F71B-C08B-49D9-8733-05DBC6D6227D}"/>
              </a:ext>
            </a:extLst>
          </p:cNvPr>
          <p:cNvPicPr>
            <a:picLocks noChangeAspect="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851087" y="6405940"/>
            <a:ext cx="1323600" cy="254051"/>
          </a:xfrm>
          <a:prstGeom prst="rect">
            <a:avLst/>
          </a:prstGeom>
        </p:spPr>
      </p:pic>
      <p:pic>
        <p:nvPicPr>
          <p:cNvPr id="46" name="Grafik 42">
            <a:extLst>
              <a:ext uri="{FF2B5EF4-FFF2-40B4-BE49-F238E27FC236}">
                <a16:creationId xmlns:a16="http://schemas.microsoft.com/office/drawing/2014/main" id="{4FDCFE9C-165D-448D-8571-593DBB47D377}"/>
              </a:ext>
            </a:extLst>
          </p:cNvPr>
          <p:cNvPicPr>
            <a:picLocks noChangeAspect="1"/>
          </p:cNvPicPr>
          <p:nvPr/>
        </p:nvPicPr>
        <p:blipFill>
          <a:blip r:embed="rId28">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821796" y="4429647"/>
            <a:ext cx="1471597" cy="339599"/>
          </a:xfrm>
          <a:prstGeom prst="rect">
            <a:avLst/>
          </a:prstGeom>
        </p:spPr>
      </p:pic>
      <p:pic>
        <p:nvPicPr>
          <p:cNvPr id="115" name="Picture 23">
            <a:extLst>
              <a:ext uri="{FF2B5EF4-FFF2-40B4-BE49-F238E27FC236}">
                <a16:creationId xmlns:a16="http://schemas.microsoft.com/office/drawing/2014/main" id="{3B50F644-5A98-4666-9CBE-F4629A7038FF}"/>
              </a:ext>
            </a:extLst>
          </p:cNvPr>
          <p:cNvPicPr>
            <a:picLocks noChangeAspect="1"/>
          </p:cNvPicPr>
          <p:nvPr/>
        </p:nvPicPr>
        <p:blipFill>
          <a:blip r:embed="rId29">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5282431" y="5734950"/>
            <a:ext cx="1713304" cy="383299"/>
          </a:xfrm>
          <a:prstGeom prst="rect">
            <a:avLst/>
          </a:prstGeom>
        </p:spPr>
      </p:pic>
      <p:pic>
        <p:nvPicPr>
          <p:cNvPr id="117" name="Picture 8">
            <a:extLst>
              <a:ext uri="{FF2B5EF4-FFF2-40B4-BE49-F238E27FC236}">
                <a16:creationId xmlns:a16="http://schemas.microsoft.com/office/drawing/2014/main" id="{B9D2280E-17A4-4AF1-A7A7-D774D3A93705}"/>
              </a:ext>
            </a:extLst>
          </p:cNvPr>
          <p:cNvPicPr>
            <a:picLocks noChangeAspect="1"/>
          </p:cNvPicPr>
          <p:nvPr/>
        </p:nvPicPr>
        <p:blipFill>
          <a:blip r:embed="rId30"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457831" y="6394512"/>
            <a:ext cx="835562" cy="373496"/>
          </a:xfrm>
          <a:prstGeom prst="rect">
            <a:avLst/>
          </a:prstGeom>
        </p:spPr>
      </p:pic>
      <p:pic>
        <p:nvPicPr>
          <p:cNvPr id="119" name="Grafik 28">
            <a:extLst>
              <a:ext uri="{FF2B5EF4-FFF2-40B4-BE49-F238E27FC236}">
                <a16:creationId xmlns:a16="http://schemas.microsoft.com/office/drawing/2014/main" id="{A6A68B4D-8468-4818-B091-100C16D872A2}"/>
              </a:ext>
            </a:extLst>
          </p:cNvPr>
          <p:cNvPicPr>
            <a:picLocks noChangeAspect="1"/>
          </p:cNvPicPr>
          <p:nvPr/>
        </p:nvPicPr>
        <p:blipFill>
          <a:blip r:embed="rId3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759633" y="4349733"/>
            <a:ext cx="861994" cy="530458"/>
          </a:xfrm>
          <a:prstGeom prst="rect">
            <a:avLst/>
          </a:prstGeom>
        </p:spPr>
      </p:pic>
      <p:pic>
        <p:nvPicPr>
          <p:cNvPr id="121" name="Picture 5">
            <a:extLst>
              <a:ext uri="{FF2B5EF4-FFF2-40B4-BE49-F238E27FC236}">
                <a16:creationId xmlns:a16="http://schemas.microsoft.com/office/drawing/2014/main" id="{4EC7FBE4-D7A5-4C4B-957A-80B65679EABF}"/>
              </a:ext>
            </a:extLst>
          </p:cNvPr>
          <p:cNvPicPr>
            <a:picLocks noChangeAspect="1"/>
          </p:cNvPicPr>
          <p:nvPr/>
        </p:nvPicPr>
        <p:blipFill>
          <a:blip r:embed="rId3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728235" y="5066897"/>
            <a:ext cx="1765748" cy="381153"/>
          </a:xfrm>
          <a:prstGeom prst="rect">
            <a:avLst/>
          </a:prstGeom>
        </p:spPr>
      </p:pic>
      <p:pic>
        <p:nvPicPr>
          <p:cNvPr id="123" name="Grafik 3">
            <a:extLst>
              <a:ext uri="{FF2B5EF4-FFF2-40B4-BE49-F238E27FC236}">
                <a16:creationId xmlns:a16="http://schemas.microsoft.com/office/drawing/2014/main" id="{7FC9F8A8-D62D-4657-817D-9C8284682FBE}"/>
              </a:ext>
            </a:extLst>
          </p:cNvPr>
          <p:cNvPicPr>
            <a:picLocks noChangeAspect="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80765" y="5001656"/>
            <a:ext cx="1169256" cy="620478"/>
          </a:xfrm>
          <a:prstGeom prst="rect">
            <a:avLst/>
          </a:prstGeom>
        </p:spPr>
      </p:pic>
      <p:pic>
        <p:nvPicPr>
          <p:cNvPr id="125" name="Picture 124">
            <a:extLst>
              <a:ext uri="{FF2B5EF4-FFF2-40B4-BE49-F238E27FC236}">
                <a16:creationId xmlns:a16="http://schemas.microsoft.com/office/drawing/2014/main" id="{0153C05E-874F-4163-80BD-BFE48AB2479F}"/>
              </a:ext>
            </a:extLst>
          </p:cNvPr>
          <p:cNvPicPr>
            <a:picLocks noChangeAspect="1"/>
          </p:cNvPicPr>
          <p:nvPr/>
        </p:nvPicPr>
        <p:blipFill>
          <a:blip r:embed="rId34"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728235" y="5764473"/>
            <a:ext cx="1779705" cy="240773"/>
          </a:xfrm>
          <a:prstGeom prst="rect">
            <a:avLst/>
          </a:prstGeom>
        </p:spPr>
      </p:pic>
      <p:pic>
        <p:nvPicPr>
          <p:cNvPr id="127" name="Picture 126">
            <a:extLst>
              <a:ext uri="{FF2B5EF4-FFF2-40B4-BE49-F238E27FC236}">
                <a16:creationId xmlns:a16="http://schemas.microsoft.com/office/drawing/2014/main" id="{88A48DFC-9527-4740-877D-25C0FC8A392A}"/>
              </a:ext>
            </a:extLst>
          </p:cNvPr>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1728235" y="4435803"/>
            <a:ext cx="1607188" cy="444388"/>
          </a:xfrm>
          <a:prstGeom prst="rect">
            <a:avLst/>
          </a:prstGeom>
        </p:spPr>
      </p:pic>
      <p:pic>
        <p:nvPicPr>
          <p:cNvPr id="129" name="Picture 128">
            <a:extLst>
              <a:ext uri="{FF2B5EF4-FFF2-40B4-BE49-F238E27FC236}">
                <a16:creationId xmlns:a16="http://schemas.microsoft.com/office/drawing/2014/main" id="{277D0953-FF00-4F3A-8697-53BAECBFC255}"/>
              </a:ext>
            </a:extLst>
          </p:cNvPr>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3847094" y="5112034"/>
            <a:ext cx="1180560" cy="373370"/>
          </a:xfrm>
          <a:prstGeom prst="rect">
            <a:avLst/>
          </a:prstGeom>
        </p:spPr>
      </p:pic>
      <p:pic>
        <p:nvPicPr>
          <p:cNvPr id="131" name="Picture 130">
            <a:extLst>
              <a:ext uri="{FF2B5EF4-FFF2-40B4-BE49-F238E27FC236}">
                <a16:creationId xmlns:a16="http://schemas.microsoft.com/office/drawing/2014/main" id="{099B4B53-3AFB-44F0-85B0-1332C7AEB478}"/>
              </a:ext>
            </a:extLst>
          </p:cNvPr>
          <p:cNvPicPr>
            <a:picLocks noChangeAspect="1"/>
          </p:cNvPicPr>
          <p:nvPr/>
        </p:nvPicPr>
        <p:blipFill>
          <a:blip r:embed="rId37" cstate="hqprint">
            <a:extLst>
              <a:ext uri="{28A0092B-C50C-407E-A947-70E740481C1C}">
                <a14:useLocalDpi xmlns:a14="http://schemas.microsoft.com/office/drawing/2010/main"/>
              </a:ext>
            </a:extLst>
          </a:blip>
          <a:stretch>
            <a:fillRect/>
          </a:stretch>
        </p:blipFill>
        <p:spPr>
          <a:xfrm>
            <a:off x="8616876" y="5596315"/>
            <a:ext cx="628447" cy="630961"/>
          </a:xfrm>
          <a:prstGeom prst="rect">
            <a:avLst/>
          </a:prstGeom>
        </p:spPr>
      </p:pic>
      <p:pic>
        <p:nvPicPr>
          <p:cNvPr id="133" name="Picture 132">
            <a:extLst>
              <a:ext uri="{FF2B5EF4-FFF2-40B4-BE49-F238E27FC236}">
                <a16:creationId xmlns:a16="http://schemas.microsoft.com/office/drawing/2014/main" id="{59654FBA-08A7-499E-8BF7-D2707402D71C}"/>
              </a:ext>
            </a:extLst>
          </p:cNvPr>
          <p:cNvPicPr>
            <a:picLocks noChangeAspect="1"/>
          </p:cNvPicPr>
          <p:nvPr/>
        </p:nvPicPr>
        <p:blipFill>
          <a:blip r:embed="rId38" cstate="hqprint">
            <a:extLst>
              <a:ext uri="{28A0092B-C50C-407E-A947-70E740481C1C}">
                <a14:useLocalDpi xmlns:a14="http://schemas.microsoft.com/office/drawing/2010/main"/>
              </a:ext>
            </a:extLst>
          </a:blip>
          <a:stretch>
            <a:fillRect/>
          </a:stretch>
        </p:blipFill>
        <p:spPr>
          <a:xfrm>
            <a:off x="9716060" y="5790869"/>
            <a:ext cx="1577333" cy="316534"/>
          </a:xfrm>
          <a:prstGeom prst="rect">
            <a:avLst/>
          </a:prstGeom>
        </p:spPr>
      </p:pic>
      <p:pic>
        <p:nvPicPr>
          <p:cNvPr id="135" name="Picture 134" descr="A picture containing drawing&#10;&#10;Description automatically generated">
            <a:extLst>
              <a:ext uri="{FF2B5EF4-FFF2-40B4-BE49-F238E27FC236}">
                <a16:creationId xmlns:a16="http://schemas.microsoft.com/office/drawing/2014/main" id="{307ADF51-36F3-4802-82E0-ED26498D0DCE}"/>
              </a:ext>
            </a:extLst>
          </p:cNvPr>
          <p:cNvPicPr>
            <a:picLocks noChangeAspect="1"/>
          </p:cNvPicPr>
          <p:nvPr/>
        </p:nvPicPr>
        <p:blipFill>
          <a:blip r:embed="rId39">
            <a:extLst>
              <a:ext uri="{BEBA8EAE-BF5A-486C-A8C5-ECC9F3942E4B}">
                <a14:imgProps xmlns:a14="http://schemas.microsoft.com/office/drawing/2010/main">
                  <a14:imgLayer r:embed="rId40">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a:ext>
            </a:extLst>
          </a:blip>
          <a:stretch>
            <a:fillRect/>
          </a:stretch>
        </p:blipFill>
        <p:spPr>
          <a:xfrm>
            <a:off x="10604278" y="4870068"/>
            <a:ext cx="689115" cy="689115"/>
          </a:xfrm>
          <a:prstGeom prst="rect">
            <a:avLst/>
          </a:prstGeom>
        </p:spPr>
      </p:pic>
      <p:pic>
        <p:nvPicPr>
          <p:cNvPr id="137" name="Grafik 16">
            <a:extLst>
              <a:ext uri="{FF2B5EF4-FFF2-40B4-BE49-F238E27FC236}">
                <a16:creationId xmlns:a16="http://schemas.microsoft.com/office/drawing/2014/main" id="{577CB4FB-E8D2-4A40-89B0-421682BD26FB}"/>
              </a:ext>
            </a:extLst>
          </p:cNvPr>
          <p:cNvPicPr>
            <a:picLocks noChangeAspect="1"/>
          </p:cNvPicPr>
          <p:nvPr/>
        </p:nvPicPr>
        <p:blipFill>
          <a:blip r:embed="rId41">
            <a:extLst>
              <a:ext uri="{28A0092B-C50C-407E-A947-70E740481C1C}">
                <a14:useLocalDpi xmlns:a14="http://schemas.microsoft.com/office/drawing/2010/main"/>
              </a:ext>
            </a:extLst>
          </a:blip>
          <a:stretch>
            <a:fillRect/>
          </a:stretch>
        </p:blipFill>
        <p:spPr>
          <a:xfrm>
            <a:off x="7099172" y="6246443"/>
            <a:ext cx="1338943" cy="521565"/>
          </a:xfrm>
          <a:prstGeom prst="rect">
            <a:avLst/>
          </a:prstGeom>
        </p:spPr>
      </p:pic>
      <p:pic>
        <p:nvPicPr>
          <p:cNvPr id="139" name="Picture 2" descr="BMVIT Logo">
            <a:extLst>
              <a:ext uri="{FF2B5EF4-FFF2-40B4-BE49-F238E27FC236}">
                <a16:creationId xmlns:a16="http://schemas.microsoft.com/office/drawing/2014/main" id="{D98DB1B8-65DC-4C6D-90D1-A1DAACDADCDB}"/>
              </a:ext>
            </a:extLst>
          </p:cNvPr>
          <p:cNvPicPr>
            <a:picLocks noChangeAspect="1" noChangeArrowheads="1"/>
          </p:cNvPicPr>
          <p:nvPr/>
        </p:nvPicPr>
        <p:blipFill>
          <a:blip r:embed="rId42">
            <a:extLst>
              <a:ext uri="{28A0092B-C50C-407E-A947-70E740481C1C}">
                <a14:useLocalDpi xmlns:a14="http://schemas.microsoft.com/office/drawing/2010/main"/>
              </a:ext>
            </a:extLst>
          </a:blip>
          <a:srcRect/>
          <a:stretch>
            <a:fillRect/>
          </a:stretch>
        </p:blipFill>
        <p:spPr bwMode="auto">
          <a:xfrm>
            <a:off x="6599126" y="4379870"/>
            <a:ext cx="1522947" cy="570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9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3" name="Grafik 6" descr="&lt;tb&gt;&lt;regionid&gt;bde4a3c0-b08b-4b19-ade1-f5373d6f0aaf&lt;/regionid&gt; &lt;dir&gt;1&lt;/dir&gt;   &lt;condtition&gt;&lt;![CDATA[Branche = &quot;Manufacturing&quot; or Branche = &quot;Alle Branchen&quot;]]&gt;&lt;/condtition&gt;&lt;/tb&gt;">
            <a:extLst>
              <a:ext uri="{FF2B5EF4-FFF2-40B4-BE49-F238E27FC236}">
                <a16:creationId xmlns:a16="http://schemas.microsoft.com/office/drawing/2014/main" id="{920AF19E-6257-4211-9CB5-F468E2F9D7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0"/>
            <a:ext cx="781159" cy="600159"/>
          </a:xfrm>
          <a:prstGeom prst="rect">
            <a:avLst/>
          </a:prstGeom>
        </p:spPr>
      </p:pic>
      <p:sp>
        <p:nvSpPr>
          <p:cNvPr id="6" name="Abgerundetes Rechteck 21">
            <a:extLst>
              <a:ext uri="{FF2B5EF4-FFF2-40B4-BE49-F238E27FC236}">
                <a16:creationId xmlns:a16="http://schemas.microsoft.com/office/drawing/2014/main" id="{25B1572D-7CC0-4043-B921-0262F26773C2}"/>
              </a:ext>
            </a:extLst>
          </p:cNvPr>
          <p:cNvSpPr/>
          <p:nvPr/>
        </p:nvSpPr>
        <p:spPr>
          <a:xfrm>
            <a:off x="436593" y="903604"/>
            <a:ext cx="4782972" cy="2996565"/>
          </a:xfrm>
          <a:prstGeom prst="roundRect">
            <a:avLst/>
          </a:prstGeom>
          <a:solidFill>
            <a:schemeClr val="bg1">
              <a:alpha val="75000"/>
            </a:schemeClr>
          </a:solidFill>
        </p:spPr>
        <p:txBody>
          <a:bodyPr wrap="square">
            <a:spAutoFit/>
          </a:bodyPr>
          <a:lstStyle/>
          <a:p>
            <a:pPr marL="285750" indent="-285750">
              <a:spcAft>
                <a:spcPts val="600"/>
              </a:spcAft>
              <a:buBlip>
                <a:blip r:embed="rId5"/>
              </a:buBlip>
            </a:pPr>
            <a:r>
              <a:rPr lang="de-AT" sz="2000" dirty="0"/>
              <a:t>Angebote, Bestellungen, Rechnungen</a:t>
            </a:r>
          </a:p>
          <a:p>
            <a:pPr marL="285750" indent="-285750">
              <a:spcAft>
                <a:spcPts val="600"/>
              </a:spcAft>
              <a:buBlip>
                <a:blip r:embed="rId5"/>
              </a:buBlip>
            </a:pPr>
            <a:r>
              <a:rPr lang="de-AT" sz="2000" dirty="0"/>
              <a:t>Mitarbeiterverträge</a:t>
            </a:r>
          </a:p>
          <a:p>
            <a:pPr marL="285750" indent="-285750">
              <a:spcAft>
                <a:spcPts val="600"/>
              </a:spcAft>
              <a:buBlip>
                <a:blip r:embed="rId5"/>
              </a:buBlip>
            </a:pPr>
            <a:r>
              <a:rPr lang="de-AT" sz="2000" dirty="0"/>
              <a:t>Qualitäts- und Prüfungsberichte</a:t>
            </a:r>
          </a:p>
          <a:p>
            <a:pPr marL="285750" indent="-285750">
              <a:spcAft>
                <a:spcPts val="600"/>
              </a:spcAft>
              <a:buBlip>
                <a:blip r:embed="rId5"/>
              </a:buBlip>
            </a:pPr>
            <a:r>
              <a:rPr lang="de-AT" sz="2000" dirty="0"/>
              <a:t>Frachtbriefe mit Barcodes</a:t>
            </a:r>
          </a:p>
          <a:p>
            <a:pPr marL="285750" indent="-285750">
              <a:spcAft>
                <a:spcPts val="600"/>
              </a:spcAft>
              <a:buBlip>
                <a:blip r:embed="rId5"/>
              </a:buBlip>
            </a:pPr>
            <a:r>
              <a:rPr lang="de-AT" sz="2000" dirty="0"/>
              <a:t>Sales-Präsentationen</a:t>
            </a:r>
          </a:p>
          <a:p>
            <a:pPr marL="285750" indent="-285750">
              <a:spcAft>
                <a:spcPts val="600"/>
              </a:spcAft>
              <a:buBlip>
                <a:blip r:embed="rId5"/>
              </a:buBlip>
            </a:pPr>
            <a:r>
              <a:rPr lang="de-AT" sz="2000" dirty="0"/>
              <a:t>Projektmanagementberichte</a:t>
            </a:r>
          </a:p>
          <a:p>
            <a:pPr marL="285750" indent="-285750">
              <a:spcAft>
                <a:spcPts val="600"/>
              </a:spcAft>
              <a:buBlip>
                <a:blip r:embed="rId5"/>
              </a:buBlip>
            </a:pPr>
            <a:r>
              <a:rPr lang="de-AT" sz="2000" dirty="0"/>
              <a:t>Und viele weitere Anwendungen</a:t>
            </a:r>
          </a:p>
        </p:txBody>
      </p:sp>
      <p:sp>
        <p:nvSpPr>
          <p:cNvPr id="8" name="Textfeld 25">
            <a:extLst>
              <a:ext uri="{FF2B5EF4-FFF2-40B4-BE49-F238E27FC236}">
                <a16:creationId xmlns:a16="http://schemas.microsoft.com/office/drawing/2014/main" id="{638EEBA8-E0F6-43EA-A296-C6B7670C549E}"/>
              </a:ext>
            </a:extLst>
          </p:cNvPr>
          <p:cNvSpPr txBox="1"/>
          <p:nvPr/>
        </p:nvSpPr>
        <p:spPr>
          <a:xfrm>
            <a:off x="-23422" y="0"/>
            <a:ext cx="12215422" cy="648000"/>
          </a:xfrm>
          <a:prstGeom prst="rect">
            <a:avLst/>
          </a:prstGeom>
          <a:solidFill>
            <a:srgbClr val="00A300"/>
          </a:solidFill>
        </p:spPr>
        <p:txBody>
          <a:bodyPr wrap="square" rtlCol="0">
            <a:spAutoFit/>
          </a:bodyPr>
          <a:lstStyle/>
          <a:p>
            <a:pPr algn="ctr"/>
            <a:r>
              <a:rPr lang="de-AT" sz="3200" b="1" dirty="0">
                <a:solidFill>
                  <a:schemeClr val="bg1"/>
                </a:solidFill>
              </a:rPr>
              <a:t> Manufacturing Unternehmen automatisieren Dokumente mit dox42</a:t>
            </a:r>
          </a:p>
        </p:txBody>
      </p:sp>
      <p:sp>
        <p:nvSpPr>
          <p:cNvPr id="9" name="Abgerundetes Rechteck 23">
            <a:extLst>
              <a:ext uri="{FF2B5EF4-FFF2-40B4-BE49-F238E27FC236}">
                <a16:creationId xmlns:a16="http://schemas.microsoft.com/office/drawing/2014/main" id="{1052D6F1-35E1-4F14-B6F8-B45CB853F6C7}"/>
              </a:ext>
            </a:extLst>
          </p:cNvPr>
          <p:cNvSpPr/>
          <p:nvPr/>
        </p:nvSpPr>
        <p:spPr>
          <a:xfrm>
            <a:off x="5412664" y="853490"/>
            <a:ext cx="6395915" cy="355602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de-AT" sz="2000" dirty="0">
                <a:solidFill>
                  <a:schemeClr val="tx1"/>
                </a:solidFill>
              </a:rPr>
              <a:t>„</a:t>
            </a:r>
            <a:r>
              <a:rPr lang="de-DE" sz="2000" dirty="0">
                <a:solidFill>
                  <a:schemeClr val="tx1"/>
                </a:solidFill>
              </a:rPr>
              <a:t>dox42 wird bei ABB aktuell auf der globalen Sales- und Serviceplattform eingesetzt, die auf Microsoft Dynamics CRM basiert. Mit dox42 werden von ABB Turbosystems</a:t>
            </a:r>
          </a:p>
          <a:p>
            <a:pPr algn="just"/>
            <a:r>
              <a:rPr lang="de-DE" sz="2000" dirty="0">
                <a:solidFill>
                  <a:schemeClr val="tx1"/>
                </a:solidFill>
              </a:rPr>
              <a:t>Angebote erstellt, es werden qualitativ </a:t>
            </a:r>
          </a:p>
          <a:p>
            <a:pPr algn="just"/>
            <a:r>
              <a:rPr lang="de-DE" sz="2000" dirty="0">
                <a:solidFill>
                  <a:schemeClr val="tx1"/>
                </a:solidFill>
              </a:rPr>
              <a:t>hochstehende Serviceberichte </a:t>
            </a:r>
          </a:p>
          <a:p>
            <a:pPr algn="just"/>
            <a:r>
              <a:rPr lang="de-DE" sz="2000" dirty="0">
                <a:solidFill>
                  <a:schemeClr val="tx1"/>
                </a:solidFill>
              </a:rPr>
              <a:t>erzeugt und außerdem wird die </a:t>
            </a:r>
          </a:p>
          <a:p>
            <a:pPr algn="just"/>
            <a:r>
              <a:rPr lang="de-DE" sz="2000" dirty="0">
                <a:solidFill>
                  <a:schemeClr val="tx1"/>
                </a:solidFill>
              </a:rPr>
              <a:t>dox42 Excel Automatisierung</a:t>
            </a:r>
          </a:p>
          <a:p>
            <a:pPr algn="just"/>
            <a:r>
              <a:rPr lang="de-DE" sz="2000" dirty="0">
                <a:solidFill>
                  <a:schemeClr val="tx1"/>
                </a:solidFill>
              </a:rPr>
              <a:t> für das neue Serviceprodukt </a:t>
            </a:r>
          </a:p>
          <a:p>
            <a:pPr algn="just"/>
            <a:r>
              <a:rPr lang="de-DE" sz="2000" dirty="0">
                <a:solidFill>
                  <a:schemeClr val="tx1"/>
                </a:solidFill>
              </a:rPr>
              <a:t>‚Lifecycle-Care‘ verwendet</a:t>
            </a:r>
            <a:r>
              <a:rPr lang="en-US" sz="2000" dirty="0">
                <a:solidFill>
                  <a:schemeClr val="tx1"/>
                </a:solidFill>
              </a:rPr>
              <a:t>.</a:t>
            </a:r>
            <a:r>
              <a:rPr lang="de-AT" sz="2000" dirty="0">
                <a:solidFill>
                  <a:schemeClr val="tx1"/>
                </a:solidFill>
              </a:rPr>
              <a:t>“</a:t>
            </a:r>
          </a:p>
          <a:p>
            <a:pPr algn="r"/>
            <a:r>
              <a:rPr lang="de-AT" sz="1600" dirty="0">
                <a:solidFill>
                  <a:schemeClr val="tx1"/>
                </a:solidFill>
                <a:ea typeface="Tahoma" panose="020B0604030504040204" pitchFamily="34" charset="0"/>
                <a:cs typeface="Tahoma" panose="020B0604030504040204" pitchFamily="34" charset="0"/>
              </a:rPr>
              <a:t>Marc Rieger</a:t>
            </a:r>
          </a:p>
          <a:p>
            <a:pPr algn="r"/>
            <a:r>
              <a:rPr lang="de-AT" sz="1600" dirty="0">
                <a:solidFill>
                  <a:schemeClr val="tx1"/>
                </a:solidFill>
                <a:ea typeface="Tahoma" panose="020B0604030504040204" pitchFamily="34" charset="0"/>
                <a:cs typeface="Tahoma" panose="020B0604030504040204" pitchFamily="34" charset="0"/>
              </a:rPr>
              <a:t>Business Process Representative</a:t>
            </a:r>
          </a:p>
        </p:txBody>
      </p:sp>
      <p:pic>
        <p:nvPicPr>
          <p:cNvPr id="10" name="Grafik 23">
            <a:extLst>
              <a:ext uri="{FF2B5EF4-FFF2-40B4-BE49-F238E27FC236}">
                <a16:creationId xmlns:a16="http://schemas.microsoft.com/office/drawing/2014/main" id="{500D373C-583A-4ECF-9ED0-838288AFEBB5}"/>
              </a:ext>
            </a:extLst>
          </p:cNvPr>
          <p:cNvPicPr>
            <a:picLocks noChangeAspect="1"/>
          </p:cNvPicPr>
          <p:nvPr/>
        </p:nvPicPr>
        <p:blipFill rotWithShape="1">
          <a:blip r:embed="rId6">
            <a:extLst>
              <a:ext uri="{28A0092B-C50C-407E-A947-70E740481C1C}">
                <a14:useLocalDpi xmlns:a14="http://schemas.microsoft.com/office/drawing/2010/main" val="0"/>
              </a:ext>
            </a:extLst>
          </a:blip>
          <a:srcRect t="4545" b="4545"/>
          <a:stretch/>
        </p:blipFill>
        <p:spPr>
          <a:xfrm>
            <a:off x="9788477" y="2014805"/>
            <a:ext cx="1800000" cy="1800000"/>
          </a:xfrm>
          <a:prstGeom prst="rect">
            <a:avLst/>
          </a:prstGeom>
          <a:noFill/>
        </p:spPr>
      </p:pic>
      <p:pic>
        <p:nvPicPr>
          <p:cNvPr id="11" name="Picture 10">
            <a:extLst>
              <a:ext uri="{FF2B5EF4-FFF2-40B4-BE49-F238E27FC236}">
                <a16:creationId xmlns:a16="http://schemas.microsoft.com/office/drawing/2014/main" id="{61ECEF5D-B5DA-4FA3-A049-5E24018408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86492" y="3754668"/>
            <a:ext cx="1022538" cy="629254"/>
          </a:xfrm>
          <a:prstGeom prst="rect">
            <a:avLst/>
          </a:prstGeom>
        </p:spPr>
      </p:pic>
      <p:sp>
        <p:nvSpPr>
          <p:cNvPr id="12" name="Abgerundetes Rechteck 5">
            <a:extLst>
              <a:ext uri="{FF2B5EF4-FFF2-40B4-BE49-F238E27FC236}">
                <a16:creationId xmlns:a16="http://schemas.microsoft.com/office/drawing/2014/main" id="{3C2445D4-B623-4E12-B59C-4618922791B8}"/>
              </a:ext>
            </a:extLst>
          </p:cNvPr>
          <p:cNvSpPr/>
          <p:nvPr/>
        </p:nvSpPr>
        <p:spPr>
          <a:xfrm>
            <a:off x="330263" y="4488131"/>
            <a:ext cx="11478316" cy="222512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3" name="Grafik 24">
            <a:extLst>
              <a:ext uri="{FF2B5EF4-FFF2-40B4-BE49-F238E27FC236}">
                <a16:creationId xmlns:a16="http://schemas.microsoft.com/office/drawing/2014/main" id="{37680CC3-0F28-4392-8020-FC4DC2A931F1}"/>
              </a:ext>
            </a:extLst>
          </p:cNvPr>
          <p:cNvPicPr>
            <a:picLocks noChangeAspect="1"/>
          </p:cNvPicPr>
          <p:nvPr/>
        </p:nvPicPr>
        <p:blipFill rotWithShape="1">
          <a:blip r:embed="rId8"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159858" y="5459058"/>
            <a:ext cx="2047374" cy="427690"/>
          </a:xfrm>
          <a:prstGeom prst="rect">
            <a:avLst/>
          </a:prstGeom>
        </p:spPr>
      </p:pic>
      <p:pic>
        <p:nvPicPr>
          <p:cNvPr id="14" name="Grafik 25">
            <a:extLst>
              <a:ext uri="{FF2B5EF4-FFF2-40B4-BE49-F238E27FC236}">
                <a16:creationId xmlns:a16="http://schemas.microsoft.com/office/drawing/2014/main" id="{1FA2336A-7AD7-4799-9E78-EDDC477F215D}"/>
              </a:ext>
            </a:extLst>
          </p:cNvPr>
          <p:cNvPicPr>
            <a:picLocks noChangeAspect="1"/>
          </p:cNvPicPr>
          <p:nvPr/>
        </p:nvPicPr>
        <p:blipFill>
          <a:blip r:embed="rId9">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663333" y="4714955"/>
            <a:ext cx="1275482" cy="473565"/>
          </a:xfrm>
          <a:prstGeom prst="rect">
            <a:avLst/>
          </a:prstGeom>
        </p:spPr>
      </p:pic>
      <p:pic>
        <p:nvPicPr>
          <p:cNvPr id="15" name="Grafik 26">
            <a:extLst>
              <a:ext uri="{FF2B5EF4-FFF2-40B4-BE49-F238E27FC236}">
                <a16:creationId xmlns:a16="http://schemas.microsoft.com/office/drawing/2014/main" id="{5D81E29C-31A2-4772-81B5-D6C6696D901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947040" y="5967991"/>
            <a:ext cx="1289086" cy="567444"/>
          </a:xfrm>
          <a:prstGeom prst="rect">
            <a:avLst/>
          </a:prstGeom>
        </p:spPr>
      </p:pic>
      <p:pic>
        <p:nvPicPr>
          <p:cNvPr id="16" name="Grafik 27">
            <a:extLst>
              <a:ext uri="{FF2B5EF4-FFF2-40B4-BE49-F238E27FC236}">
                <a16:creationId xmlns:a16="http://schemas.microsoft.com/office/drawing/2014/main" id="{D692A810-ECD5-4421-A1F1-FC8C9E07B8E2}"/>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615973" y="4762008"/>
            <a:ext cx="989094" cy="423173"/>
          </a:xfrm>
          <a:prstGeom prst="rect">
            <a:avLst/>
          </a:prstGeom>
        </p:spPr>
      </p:pic>
      <p:pic>
        <p:nvPicPr>
          <p:cNvPr id="18" name="Grafik 28">
            <a:extLst>
              <a:ext uri="{FF2B5EF4-FFF2-40B4-BE49-F238E27FC236}">
                <a16:creationId xmlns:a16="http://schemas.microsoft.com/office/drawing/2014/main" id="{EF83FDAD-97B5-44F9-901E-463DBB93030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926510" y="6121485"/>
            <a:ext cx="2566500" cy="413950"/>
          </a:xfrm>
          <a:prstGeom prst="rect">
            <a:avLst/>
          </a:prstGeom>
        </p:spPr>
      </p:pic>
      <p:pic>
        <p:nvPicPr>
          <p:cNvPr id="19" name="Grafik 29">
            <a:extLst>
              <a:ext uri="{FF2B5EF4-FFF2-40B4-BE49-F238E27FC236}">
                <a16:creationId xmlns:a16="http://schemas.microsoft.com/office/drawing/2014/main" id="{E43860FC-335F-48FF-9FDC-A96FD1D4E1BE}"/>
              </a:ext>
            </a:extLst>
          </p:cNvPr>
          <p:cNvPicPr>
            <a:picLocks noChangeAspect="1"/>
          </p:cNvPicPr>
          <p:nvPr/>
        </p:nvPicPr>
        <p:blipFill rotWithShape="1">
          <a:blip r:embed="rId13" cstate="hqprint">
            <a:extLst>
              <a:ext uri="{28A0092B-C50C-407E-A947-70E740481C1C}">
                <a14:useLocalDpi xmlns:a14="http://schemas.microsoft.com/office/drawing/2010/main"/>
              </a:ext>
            </a:extLst>
          </a:blip>
          <a:srcRect/>
          <a:stretch/>
        </p:blipFill>
        <p:spPr>
          <a:xfrm>
            <a:off x="2329086" y="4635003"/>
            <a:ext cx="1379454" cy="633469"/>
          </a:xfrm>
          <a:prstGeom prst="rect">
            <a:avLst/>
          </a:prstGeom>
        </p:spPr>
      </p:pic>
      <p:pic>
        <p:nvPicPr>
          <p:cNvPr id="50" name="Grafik 30">
            <a:extLst>
              <a:ext uri="{FF2B5EF4-FFF2-40B4-BE49-F238E27FC236}">
                <a16:creationId xmlns:a16="http://schemas.microsoft.com/office/drawing/2014/main" id="{E8570FA8-DED5-49BB-9FEF-BC528CB14548}"/>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6084289" y="4768480"/>
            <a:ext cx="1918852" cy="366514"/>
          </a:xfrm>
          <a:prstGeom prst="rect">
            <a:avLst/>
          </a:prstGeom>
        </p:spPr>
      </p:pic>
      <p:pic>
        <p:nvPicPr>
          <p:cNvPr id="52" name="Grafik 31">
            <a:extLst>
              <a:ext uri="{FF2B5EF4-FFF2-40B4-BE49-F238E27FC236}">
                <a16:creationId xmlns:a16="http://schemas.microsoft.com/office/drawing/2014/main" id="{3F43F503-F3A5-4A91-A8D5-C2211F3715E0}"/>
              </a:ext>
            </a:extLst>
          </p:cNvPr>
          <p:cNvPicPr>
            <a:picLocks noChangeAspect="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437716" y="5984561"/>
            <a:ext cx="1092314" cy="615387"/>
          </a:xfrm>
          <a:prstGeom prst="rect">
            <a:avLst/>
          </a:prstGeom>
          <a:noFill/>
        </p:spPr>
      </p:pic>
      <p:pic>
        <p:nvPicPr>
          <p:cNvPr id="54" name="Grafik 32">
            <a:extLst>
              <a:ext uri="{FF2B5EF4-FFF2-40B4-BE49-F238E27FC236}">
                <a16:creationId xmlns:a16="http://schemas.microsoft.com/office/drawing/2014/main" id="{32D66DE6-14C6-430C-903F-3B6931783B0C}"/>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7162407" y="5295399"/>
            <a:ext cx="832232" cy="784302"/>
          </a:xfrm>
          <a:prstGeom prst="rect">
            <a:avLst/>
          </a:prstGeom>
        </p:spPr>
      </p:pic>
      <p:pic>
        <p:nvPicPr>
          <p:cNvPr id="56" name="Grafik 33">
            <a:extLst>
              <a:ext uri="{FF2B5EF4-FFF2-40B4-BE49-F238E27FC236}">
                <a16:creationId xmlns:a16="http://schemas.microsoft.com/office/drawing/2014/main" id="{484D60C3-C5C3-430E-A78C-EBF1AA90A7E9}"/>
              </a:ext>
            </a:extLst>
          </p:cNvPr>
          <p:cNvPicPr>
            <a:picLocks noChangeAspect="1"/>
          </p:cNvPicPr>
          <p:nvPr/>
        </p:nvPicPr>
        <p:blipFill>
          <a:blip r:embed="rId17" cstate="print">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427188" y="5417340"/>
            <a:ext cx="1774315" cy="610364"/>
          </a:xfrm>
          <a:prstGeom prst="rect">
            <a:avLst/>
          </a:prstGeom>
        </p:spPr>
      </p:pic>
      <p:pic>
        <p:nvPicPr>
          <p:cNvPr id="58" name="Grafik 35">
            <a:hlinkClick r:id="rId18"/>
            <a:extLst>
              <a:ext uri="{FF2B5EF4-FFF2-40B4-BE49-F238E27FC236}">
                <a16:creationId xmlns:a16="http://schemas.microsoft.com/office/drawing/2014/main" id="{8CCEBCFC-F486-4593-A373-396A2CEFCF66}"/>
              </a:ext>
            </a:extLst>
          </p:cNvPr>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098811" y="4751738"/>
            <a:ext cx="1448402" cy="272405"/>
          </a:xfrm>
          <a:prstGeom prst="rect">
            <a:avLst/>
          </a:prstGeom>
        </p:spPr>
      </p:pic>
      <p:pic>
        <p:nvPicPr>
          <p:cNvPr id="60" name="Picture 36">
            <a:extLst>
              <a:ext uri="{FF2B5EF4-FFF2-40B4-BE49-F238E27FC236}">
                <a16:creationId xmlns:a16="http://schemas.microsoft.com/office/drawing/2014/main" id="{4A1C3207-AF09-42A1-9B26-4593DD27C2CB}"/>
              </a:ext>
            </a:extLst>
          </p:cNvPr>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066973" y="5567164"/>
            <a:ext cx="1779705" cy="240773"/>
          </a:xfrm>
          <a:prstGeom prst="rect">
            <a:avLst/>
          </a:prstGeom>
        </p:spPr>
      </p:pic>
      <p:pic>
        <p:nvPicPr>
          <p:cNvPr id="62" name="Picture 4" descr="Klenk &amp; Meder Logo">
            <a:extLst>
              <a:ext uri="{FF2B5EF4-FFF2-40B4-BE49-F238E27FC236}">
                <a16:creationId xmlns:a16="http://schemas.microsoft.com/office/drawing/2014/main" id="{FDEFF763-62EE-4A59-AC69-6862F37A0638}"/>
              </a:ext>
            </a:extLst>
          </p:cNvPr>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2830828" y="6084242"/>
            <a:ext cx="978006" cy="567444"/>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Logos">
            <a:extLst>
              <a:ext uri="{FF2B5EF4-FFF2-40B4-BE49-F238E27FC236}">
                <a16:creationId xmlns:a16="http://schemas.microsoft.com/office/drawing/2014/main" id="{846CAF4F-1533-49DA-AA67-A384ABBC4200}"/>
              </a:ext>
            </a:extLst>
          </p:cNvPr>
          <p:cNvPicPr>
            <a:picLocks noChangeAspect="1" noChangeArrowheads="1"/>
          </p:cNvPicPr>
          <p:nvPr/>
        </p:nvPicPr>
        <p:blipFill>
          <a:blip r:embed="rId22" cstate="hqprint">
            <a:extLst>
              <a:ext uri="{28A0092B-C50C-407E-A947-70E740481C1C}">
                <a14:useLocalDpi xmlns:a14="http://schemas.microsoft.com/office/drawing/2010/main"/>
              </a:ext>
            </a:extLst>
          </a:blip>
          <a:srcRect/>
          <a:stretch>
            <a:fillRect/>
          </a:stretch>
        </p:blipFill>
        <p:spPr bwMode="auto">
          <a:xfrm>
            <a:off x="663333" y="6214768"/>
            <a:ext cx="1859638" cy="26818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A picture containing drawing&#10;&#10;Description automatically generated">
            <a:extLst>
              <a:ext uri="{FF2B5EF4-FFF2-40B4-BE49-F238E27FC236}">
                <a16:creationId xmlns:a16="http://schemas.microsoft.com/office/drawing/2014/main" id="{DAF1FAF7-8FAE-42B9-AD31-6EEAA652955D}"/>
              </a:ext>
            </a:extLst>
          </p:cNvPr>
          <p:cNvPicPr>
            <a:picLocks noChangeAspect="1"/>
          </p:cNvPicPr>
          <p:nvPr/>
        </p:nvPicPr>
        <p:blipFill>
          <a:blip r:embed="rId23">
            <a:extLst>
              <a:ext uri="{BEBA8EAE-BF5A-486C-A8C5-ECC9F3942E4B}">
                <a14:imgProps xmlns:a14="http://schemas.microsoft.com/office/drawing/2010/main">
                  <a14:imgLayer r:embed="rId24">
                    <a14:imgEffect>
                      <a14:backgroundRemoval t="10000" b="90000" l="10000" r="90000">
                        <a14:foregroundMark x1="14583" y1="13333" x2="30321" y2="17773"/>
                        <a14:foregroundMark x1="25778" y1="26871" x2="23184" y2="31467"/>
                        <a14:foregroundMark x1="47273" y1="28597" x2="47083" y2="32500"/>
                        <a14:foregroundMark x1="47388" y1="26250" x2="47369" y2="26643"/>
                        <a14:foregroundMark x1="47712" y1="19612" x2="47674" y2="20387"/>
                        <a14:foregroundMark x1="47917" y1="15417" x2="47905" y2="15653"/>
                        <a14:foregroundMark x1="47083" y1="32500" x2="50417" y2="33750"/>
                        <a14:foregroundMark x1="76016" y1="32419" x2="76192" y2="33106"/>
                        <a14:foregroundMark x1="73414" y1="22271" x2="73900" y2="24167"/>
                        <a14:foregroundMark x1="72083" y1="17083" x2="72852" y2="20079"/>
                        <a14:foregroundMark x1="85441" y1="17600" x2="85000" y2="15833"/>
                        <a14:foregroundMark x1="16250" y1="57500" x2="33277" y2="57500"/>
                        <a14:foregroundMark x1="32083" y1="67083" x2="32500" y2="83750"/>
                        <a14:foregroundMark x1="60417" y1="55000" x2="59583" y2="67083"/>
                        <a14:foregroundMark x1="74323" y1="24167" x2="74167" y2="22917"/>
                        <a14:foregroundMark x1="81667" y1="31667" x2="83750" y2="27083"/>
                        <a14:foregroundMark x1="81667" y1="32500" x2="82083" y2="29167"/>
                        <a14:foregroundMark x1="80833" y1="31667" x2="80833" y2="31208"/>
                        <a14:foregroundMark x1="75353" y1="33653" x2="76610" y2="32815"/>
                        <a14:foregroundMark x1="80917" y1="29249" x2="82083" y2="27500"/>
                        <a14:foregroundMark x1="77917" y1="33750" x2="80109" y2="30461"/>
                        <a14:foregroundMark x1="80278" y1="26250" x2="79242" y2="27138"/>
                        <a14:foregroundMark x1="84167" y1="22917" x2="82709" y2="24167"/>
                        <a14:foregroundMark x1="80625" y1="24167" x2="80666" y2="23760"/>
                        <a14:foregroundMark x1="80308" y1="27336" x2="80417" y2="26250"/>
                        <a14:foregroundMark x1="79583" y1="34583" x2="80023" y2="30189"/>
                        <a14:foregroundMark x1="82179" y1="24167" x2="82500" y2="23333"/>
                        <a14:foregroundMark x1="80603" y1="28264" x2="81378" y2="26250"/>
                        <a14:foregroundMark x1="78333" y1="34167" x2="79950" y2="29962"/>
                        <a14:backgroundMark x1="16667" y1="38333" x2="20833" y2="36250"/>
                        <a14:backgroundMark x1="26250" y1="24167" x2="27500" y2="24167"/>
                        <a14:backgroundMark x1="37917" y1="56250" x2="37500" y2="58333"/>
                        <a14:backgroundMark x1="47917" y1="23750" x2="47917" y2="26250"/>
                        <a14:backgroundMark x1="47917" y1="27083" x2="47917" y2="23333"/>
                        <a14:backgroundMark x1="47500" y1="25000" x2="47917" y2="22917"/>
                        <a14:backgroundMark x1="48333" y1="25417" x2="48750" y2="22500"/>
                        <a14:backgroundMark x1="50417" y1="27917" x2="50000" y2="22083"/>
                        <a14:backgroundMark x1="50000" y1="21667" x2="50000" y2="25000"/>
                        <a14:backgroundMark x1="49583" y1="26667" x2="49583" y2="22500"/>
                        <a14:backgroundMark x1="49583" y1="22500" x2="47917" y2="23333"/>
                        <a14:backgroundMark x1="47500" y1="26250" x2="47500" y2="26250"/>
                        <a14:backgroundMark x1="75417" y1="23333" x2="80000" y2="22500"/>
                        <a14:backgroundMark x1="75833" y1="26250" x2="80000" y2="25000"/>
                        <a14:backgroundMark x1="78333" y1="28333" x2="79583" y2="26250"/>
                        <a14:backgroundMark x1="79167" y1="28750" x2="79583" y2="24167"/>
                        <a14:backgroundMark x1="79167" y1="27500" x2="79167" y2="23750"/>
                        <a14:backgroundMark x1="78750" y1="27500" x2="79167" y2="24583"/>
                        <a14:backgroundMark x1="75417" y1="24167" x2="75417" y2="26250"/>
                        <a14:backgroundMark x1="80000" y1="28333" x2="79583" y2="23333"/>
                      </a14:backgroundRemoval>
                    </a14:imgEffect>
                  </a14:imgLayer>
                </a14:imgProps>
              </a:ext>
              <a:ext uri="{28A0092B-C50C-407E-A947-70E740481C1C}">
                <a14:useLocalDpi xmlns:a14="http://schemas.microsoft.com/office/drawing/2010/main"/>
              </a:ext>
            </a:extLst>
          </a:blip>
          <a:stretch>
            <a:fillRect/>
          </a:stretch>
        </p:blipFill>
        <p:spPr>
          <a:xfrm>
            <a:off x="4143694" y="5306795"/>
            <a:ext cx="689115" cy="689115"/>
          </a:xfrm>
          <a:prstGeom prst="rect">
            <a:avLst/>
          </a:prstGeom>
        </p:spPr>
      </p:pic>
      <p:pic>
        <p:nvPicPr>
          <p:cNvPr id="68" name="Grafik 17">
            <a:extLst>
              <a:ext uri="{FF2B5EF4-FFF2-40B4-BE49-F238E27FC236}">
                <a16:creationId xmlns:a16="http://schemas.microsoft.com/office/drawing/2014/main" id="{1C7C6139-13D0-457D-BDEB-E8C08700D68C}"/>
              </a:ext>
            </a:extLst>
          </p:cNvPr>
          <p:cNvPicPr>
            <a:picLocks noChangeAspect="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981714" y="6163584"/>
            <a:ext cx="1863953" cy="433928"/>
          </a:xfrm>
          <a:prstGeom prst="rect">
            <a:avLst/>
          </a:prstGeom>
        </p:spPr>
      </p:pic>
      <p:pic>
        <p:nvPicPr>
          <p:cNvPr id="70" name="Picture 2" descr="Greiner AG | Global Player in der Kunststoff- und Schaumstoffindustrie">
            <a:extLst>
              <a:ext uri="{FF2B5EF4-FFF2-40B4-BE49-F238E27FC236}">
                <a16:creationId xmlns:a16="http://schemas.microsoft.com/office/drawing/2014/main" id="{8A8BAF1C-B600-4681-97EF-2EF36A51A630}"/>
              </a:ext>
            </a:extLst>
          </p:cNvPr>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2337828" y="5038913"/>
            <a:ext cx="1611433" cy="96686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descr="Markenlexikon | Eurofighter Typhoon">
            <a:extLst>
              <a:ext uri="{FF2B5EF4-FFF2-40B4-BE49-F238E27FC236}">
                <a16:creationId xmlns:a16="http://schemas.microsoft.com/office/drawing/2014/main" id="{942D048A-1985-4CF4-92B6-89F3D8794001}"/>
              </a:ext>
            </a:extLst>
          </p:cNvPr>
          <p:cNvPicPr>
            <a:picLocks noChangeAspect="1" noChangeArrowheads="1"/>
          </p:cNvPicPr>
          <p:nvPr/>
        </p:nvPicPr>
        <p:blipFill rotWithShape="1">
          <a:blip r:embed="rId27" cstate="hqprint">
            <a:extLst>
              <a:ext uri="{BEBA8EAE-BF5A-486C-A8C5-ECC9F3942E4B}">
                <a14:imgProps xmlns:a14="http://schemas.microsoft.com/office/drawing/2010/main">
                  <a14:imgLayer r:embed="rId28">
                    <a14:imgEffect>
                      <a14:backgroundRemoval t="10000" b="90000" l="10000" r="90000">
                        <a14:foregroundMark x1="34000" y1="41600" x2="34000" y2="41600"/>
                        <a14:foregroundMark x1="27200" y1="39200" x2="27200" y2="39200"/>
                        <a14:foregroundMark x1="15000" y1="53400" x2="15000" y2="53400"/>
                        <a14:foregroundMark x1="27800" y1="41600" x2="27800" y2="41600"/>
                        <a14:foregroundMark x1="24800" y1="52400" x2="24800" y2="52400"/>
                        <a14:foregroundMark x1="23800" y1="52600" x2="23800" y2="52600"/>
                        <a14:foregroundMark x1="23000" y1="53000" x2="23000" y2="53000"/>
                        <a14:foregroundMark x1="21400" y1="53600" x2="21400" y2="53600"/>
                        <a14:foregroundMark x1="24200" y1="47600" x2="24200" y2="47600"/>
                        <a14:foregroundMark x1="36400" y1="44800" x2="36400" y2="44800"/>
                        <a14:foregroundMark x1="41200" y1="49000" x2="41200" y2="49000"/>
                        <a14:foregroundMark x1="47600" y1="46000" x2="47600" y2="46000"/>
                        <a14:foregroundMark x1="53200" y1="44600" x2="53200" y2="44600"/>
                        <a14:foregroundMark x1="57600" y1="45600" x2="57600" y2="45600"/>
                        <a14:foregroundMark x1="63200" y1="47800" x2="63200" y2="47800"/>
                        <a14:foregroundMark x1="68600" y1="44000" x2="68600" y2="44000"/>
                        <a14:foregroundMark x1="60200" y1="45400" x2="60200" y2="45400"/>
                        <a14:foregroundMark x1="81000" y1="46000" x2="81000" y2="46000"/>
                        <a14:foregroundMark x1="83800" y1="46800" x2="83800" y2="46800"/>
                        <a14:foregroundMark x1="37200" y1="52800" x2="37200" y2="52800"/>
                        <a14:foregroundMark x1="41000" y1="59800" x2="41000" y2="59800"/>
                        <a14:foregroundMark x1="55600" y1="53400" x2="55600" y2="53400"/>
                        <a14:foregroundMark x1="66000" y1="55000" x2="66000" y2="55000"/>
                        <a14:foregroundMark x1="70000" y1="55800" x2="70000" y2="55800"/>
                        <a14:foregroundMark x1="77800" y1="55000" x2="77800" y2="55000"/>
                        <a14:foregroundMark x1="21400" y1="41400" x2="21400" y2="41400"/>
                        <a14:foregroundMark x1="24600" y1="54600" x2="24600" y2="54600"/>
                        <a14:foregroundMark x1="27000" y1="53000" x2="27000" y2="53000"/>
                        <a14:foregroundMark x1="27800" y1="52200" x2="27800" y2="52200"/>
                        <a14:foregroundMark x1="29000" y1="51400" x2="29000" y2="51400"/>
                        <a14:foregroundMark x1="23800" y1="47800" x2="23800" y2="47800"/>
                        <a14:foregroundMark x1="22600" y1="43600" x2="22600" y2="43600"/>
                        <a14:foregroundMark x1="24400" y1="42000" x2="24400" y2="42000"/>
                        <a14:foregroundMark x1="24200" y1="41200" x2="24200" y2="41200"/>
                        <a14:foregroundMark x1="23000" y1="42000" x2="23000" y2="42000"/>
                        <a14:foregroundMark x1="22400" y1="42400" x2="22400" y2="42400"/>
                        <a14:foregroundMark x1="21000" y1="43600" x2="21000" y2="43600"/>
                        <a14:foregroundMark x1="21600" y1="43600" x2="21600" y2="43600"/>
                        <a14:foregroundMark x1="22400" y1="43000" x2="22400" y2="43000"/>
                        <a14:foregroundMark x1="23800" y1="42400" x2="23800" y2="42400"/>
                        <a14:foregroundMark x1="24600" y1="41000" x2="24600" y2="41000"/>
                        <a14:foregroundMark x1="25800" y1="41000" x2="25800" y2="41000"/>
                        <a14:foregroundMark x1="25800" y1="41000" x2="25800" y2="41000"/>
                        <a14:foregroundMark x1="25000" y1="39400" x2="25000" y2="39400"/>
                        <a14:foregroundMark x1="21400" y1="41600" x2="21400" y2="41600"/>
                        <a14:foregroundMark x1="26800" y1="38800" x2="27400" y2="38600"/>
                        <a14:foregroundMark x1="31600" y1="37400" x2="31600" y2="37400"/>
                        <a14:foregroundMark x1="32800" y1="37600" x2="32800" y2="37600"/>
                        <a14:foregroundMark x1="18600" y1="55000" x2="18600" y2="55000"/>
                        <a14:foregroundMark x1="18000" y1="55400" x2="18000" y2="55400"/>
                        <a14:foregroundMark x1="16800" y1="55200" x2="16800" y2="55200"/>
                        <a14:foregroundMark x1="23600" y1="54600" x2="23600" y2="54600"/>
                        <a14:foregroundMark x1="61200" y1="43200" x2="61200" y2="43200"/>
                        <a14:foregroundMark x1="21400" y1="43600" x2="21400" y2="43600"/>
                        <a14:foregroundMark x1="21000" y1="43400" x2="21000" y2="43400"/>
                        <a14:foregroundMark x1="20800" y1="43200" x2="20800" y2="43200"/>
                        <a14:foregroundMark x1="19816" y1="44596" x2="25600" y2="40800"/>
                        <a14:foregroundMark x1="20080" y1="43991" x2="21600" y2="43000"/>
                        <a14:foregroundMark x1="21000" y1="41600" x2="30200" y2="38600"/>
                        <a14:foregroundMark x1="19600" y1="56000" x2="26400" y2="53000"/>
                        <a14:foregroundMark x1="24000" y1="54600" x2="29000" y2="51200"/>
                        <a14:foregroundMark x1="26200" y1="47200" x2="26200" y2="47200"/>
                        <a14:foregroundMark x1="25000" y1="47400" x2="25000" y2="47400"/>
                        <a14:foregroundMark x1="20200" y1="42600" x2="20200" y2="42600"/>
                        <a14:foregroundMark x1="19400" y1="43200" x2="19400" y2="43200"/>
                        <a14:foregroundMark x1="19200" y1="43400" x2="21400" y2="41800"/>
                        <a14:backgroundMark x1="28978" y1="53000" x2="29200" y2="52800"/>
                        <a14:backgroundMark x1="27596" y1="54244" x2="28978" y2="53000"/>
                        <a14:backgroundMark x1="27400" y1="47200" x2="26600" y2="47400"/>
                        <a14:backgroundMark x1="52800" y1="47000" x2="52800" y2="47000"/>
                        <a14:backgroundMark x1="64600" y1="46800" x2="64600" y2="46800"/>
                        <a14:backgroundMark x1="79600" y1="45600" x2="79600" y2="45600"/>
                        <a14:backgroundMark x1="17400" y1="45600" x2="18728" y2="44438"/>
                        <a14:backgroundMark x1="16200" y1="47400" x2="18000" y2="45200"/>
                        <a14:backgroundMark x1="27138" y1="47400" x2="27400" y2="47200"/>
                        <a14:backgroundMark x1="24000" y1="49800" x2="27138" y2="47400"/>
                      </a14:backgroundRemoval>
                    </a14:imgEffect>
                  </a14:imgLayer>
                </a14:imgProps>
              </a:ext>
              <a:ext uri="{28A0092B-C50C-407E-A947-70E740481C1C}">
                <a14:useLocalDpi xmlns:a14="http://schemas.microsoft.com/office/drawing/2010/main"/>
              </a:ext>
            </a:extLst>
          </a:blip>
          <a:srcRect t="30971" b="31279"/>
          <a:stretch/>
        </p:blipFill>
        <p:spPr bwMode="auto">
          <a:xfrm>
            <a:off x="10032835" y="4623559"/>
            <a:ext cx="1562708" cy="589926"/>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 descr="CARDBOX Packaging - Crunchbase Company Profile &amp; Funding">
            <a:extLst>
              <a:ext uri="{FF2B5EF4-FFF2-40B4-BE49-F238E27FC236}">
                <a16:creationId xmlns:a16="http://schemas.microsoft.com/office/drawing/2014/main" id="{B1B20B79-0D99-43E0-BAD8-4F148EF38E58}"/>
              </a:ext>
            </a:extLst>
          </p:cNvPr>
          <p:cNvPicPr>
            <a:picLocks noChangeAspect="1" noChangeArrowheads="1"/>
          </p:cNvPicPr>
          <p:nvPr/>
        </p:nvPicPr>
        <p:blipFill rotWithShape="1">
          <a:blip r:embed="rId29" cstate="hqprint">
            <a:extLst>
              <a:ext uri="{BEBA8EAE-BF5A-486C-A8C5-ECC9F3942E4B}">
                <a14:imgProps xmlns:a14="http://schemas.microsoft.com/office/drawing/2010/main">
                  <a14:imgLayer r:embed="rId30">
                    <a14:imgEffect>
                      <a14:backgroundRemoval t="34766" b="66016" l="391" r="98438">
                        <a14:foregroundMark x1="24219" y1="39844" x2="24219" y2="39844"/>
                        <a14:foregroundMark x1="4688" y1="41016" x2="4688" y2="41016"/>
                        <a14:foregroundMark x1="4688" y1="46484" x2="4688" y2="46484"/>
                        <a14:foregroundMark x1="781" y1="48047" x2="781" y2="48047"/>
                        <a14:foregroundMark x1="1953" y1="42578" x2="1953" y2="42578"/>
                        <a14:foregroundMark x1="3906" y1="44141" x2="3906" y2="44141"/>
                        <a14:foregroundMark x1="8984" y1="47656" x2="8984" y2="47656"/>
                        <a14:foregroundMark x1="12891" y1="48828" x2="12891" y2="48828"/>
                        <a14:foregroundMark x1="17969" y1="49219" x2="17969" y2="49219"/>
                        <a14:foregroundMark x1="28125" y1="42969" x2="28125" y2="42969"/>
                        <a14:foregroundMark x1="1563" y1="40234" x2="1563" y2="40234"/>
                        <a14:foregroundMark x1="3906" y1="39453" x2="3906" y2="39453"/>
                        <a14:foregroundMark x1="7813" y1="38281" x2="7813" y2="38281"/>
                        <a14:foregroundMark x1="5469" y1="37891" x2="5469" y2="37891"/>
                        <a14:foregroundMark x1="37891" y1="44922" x2="37891" y2="44922"/>
                        <a14:foregroundMark x1="38281" y1="42578" x2="38281" y2="42578"/>
                        <a14:foregroundMark x1="48828" y1="41016" x2="48828" y2="41016"/>
                        <a14:foregroundMark x1="56250" y1="43750" x2="56250" y2="43750"/>
                        <a14:foregroundMark x1="63281" y1="41797" x2="63281" y2="41797"/>
                        <a14:foregroundMark x1="71875" y1="41797" x2="71875" y2="41797"/>
                        <a14:foregroundMark x1="83984" y1="42969" x2="83984" y2="42969"/>
                        <a14:foregroundMark x1="95703" y1="45703" x2="95703" y2="45703"/>
                        <a14:foregroundMark x1="38281" y1="60547" x2="38281" y2="60547"/>
                        <a14:foregroundMark x1="49219" y1="55859" x2="49219" y2="55859"/>
                        <a14:foregroundMark x1="54297" y1="58203" x2="54297" y2="58203"/>
                        <a14:foregroundMark x1="61719" y1="57422" x2="61719" y2="57422"/>
                        <a14:foregroundMark x1="69141" y1="55469" x2="69141" y2="55469"/>
                        <a14:foregroundMark x1="77734" y1="54688" x2="77734" y2="54688"/>
                        <a14:foregroundMark x1="82813" y1="55469" x2="82813" y2="55469"/>
                        <a14:foregroundMark x1="82422" y1="51953" x2="82422" y2="51953"/>
                        <a14:foregroundMark x1="85547" y1="55078" x2="85547" y2="55078"/>
                        <a14:foregroundMark x1="95313" y1="54688" x2="95313" y2="54688"/>
                        <a14:foregroundMark x1="98438" y1="62109" x2="98438" y2="62109"/>
                        <a14:foregroundMark x1="18359" y1="49609" x2="18359" y2="49609"/>
                        <a14:foregroundMark x1="18359" y1="50000" x2="18359" y2="50000"/>
                        <a14:foregroundMark x1="18359" y1="49219" x2="18359" y2="49219"/>
                        <a14:foregroundMark x1="18359" y1="50000" x2="18359" y2="50000"/>
                        <a14:foregroundMark x1="18359" y1="50000" x2="18359" y2="50000"/>
                        <a14:foregroundMark x1="17969" y1="49609" x2="17969" y2="49609"/>
                        <a14:foregroundMark x1="18750" y1="49609" x2="18750" y2="49609"/>
                        <a14:foregroundMark x1="18750" y1="49609" x2="18750" y2="49609"/>
                        <a14:foregroundMark x1="18359" y1="49609" x2="18359" y2="49609"/>
                        <a14:foregroundMark x1="8984" y1="47266" x2="8984" y2="47266"/>
                        <a14:foregroundMark x1="5078" y1="46094" x2="5078" y2="46094"/>
                        <a14:foregroundMark x1="5078" y1="44531" x2="5078" y2="44531"/>
                        <a14:foregroundMark x1="17188" y1="50391" x2="17188" y2="50000"/>
                        <a14:foregroundMark x1="26380" y1="46116" x2="27344" y2="45703"/>
                        <a14:foregroundMark x1="23035" y1="47550" x2="23393" y2="47396"/>
                        <a14:foregroundMark x1="16406" y1="50391" x2="23005" y2="47563"/>
                        <a14:foregroundMark x1="22806" y1="48123" x2="21484" y2="48828"/>
                        <a14:foregroundMark x1="23118" y1="47957" x2="22838" y2="48106"/>
                        <a14:foregroundMark x1="27344" y1="45703" x2="26312" y2="46253"/>
                        <a14:foregroundMark x1="5469" y1="45313" x2="781" y2="42188"/>
                        <a14:backgroundMark x1="57031" y1="58594" x2="57031" y2="58594"/>
                        <a14:backgroundMark x1="69531" y1="59766" x2="69531" y2="59766"/>
                        <a14:backgroundMark x1="77344" y1="57422" x2="77344" y2="57422"/>
                        <a14:backgroundMark x1="76953" y1="63281" x2="76953" y2="63281"/>
                        <a14:backgroundMark x1="96484" y1="56641" x2="96484" y2="56641"/>
                        <a14:backgroundMark x1="99219" y1="60547" x2="99219" y2="60547"/>
                        <a14:backgroundMark x1="95703" y1="63672" x2="95703" y2="63672"/>
                        <a14:backgroundMark x1="40234" y1="58984" x2="40234" y2="58984"/>
                        <a14:backgroundMark x1="49219" y1="58984" x2="49219" y2="58984"/>
                        <a14:backgroundMark x1="3125" y1="38672" x2="3125" y2="38672"/>
                        <a14:backgroundMark x1="17188" y1="45703" x2="17188" y2="45703"/>
                        <a14:backgroundMark x1="28906" y1="42969" x2="28906" y2="42969"/>
                        <a14:backgroundMark x1="14063" y1="48828" x2="14063" y2="48828"/>
                        <a14:backgroundMark x1="13672" y1="49219" x2="13672" y2="49219"/>
                        <a14:backgroundMark x1="13281" y1="48438" x2="13281" y2="48438"/>
                        <a14:backgroundMark x1="3516" y1="39453" x2="3516" y2="39453"/>
                        <a14:backgroundMark x1="5469" y1="38281" x2="5469" y2="38281"/>
                        <a14:backgroundMark x1="7422" y1="37500" x2="7422" y2="37500"/>
                        <a14:backgroundMark x1="69141" y1="56250" x2="69141" y2="56250"/>
                        <a14:backgroundMark x1="5859" y1="44922" x2="5859" y2="44922"/>
                        <a14:backgroundMark x1="7031" y1="45703" x2="7031" y2="45703"/>
                        <a14:backgroundMark x1="9375" y1="46875" x2="9375" y2="46875"/>
                        <a14:backgroundMark x1="9375" y1="46875" x2="9375" y2="46875"/>
                        <a14:backgroundMark x1="8594" y1="46875" x2="8594" y2="46875"/>
                        <a14:backgroundMark x1="9766" y1="47656" x2="9766" y2="47656"/>
                        <a14:backgroundMark x1="9766" y1="47656" x2="9766" y2="47656"/>
                        <a14:backgroundMark x1="9766" y1="48047" x2="9766" y2="48047"/>
                        <a14:backgroundMark x1="8984" y1="47656" x2="8984" y2="47656"/>
                        <a14:backgroundMark x1="27734" y1="42969" x2="27734" y2="42969"/>
                        <a14:backgroundMark x1="23828" y1="45313" x2="24219" y2="44141"/>
                        <a14:backgroundMark x1="23828" y1="43750" x2="23828" y2="43750"/>
                        <a14:backgroundMark x1="24609" y1="44922" x2="27734" y2="43359"/>
                      </a14:backgroundRemoval>
                    </a14:imgEffect>
                  </a14:imgLayer>
                </a14:imgProps>
              </a:ext>
              <a:ext uri="{28A0092B-C50C-407E-A947-70E740481C1C}">
                <a14:useLocalDpi xmlns:a14="http://schemas.microsoft.com/office/drawing/2010/main"/>
              </a:ext>
            </a:extLst>
          </a:blip>
          <a:srcRect t="30904" b="30075"/>
          <a:stretch/>
        </p:blipFill>
        <p:spPr bwMode="auto">
          <a:xfrm>
            <a:off x="10288922" y="5437314"/>
            <a:ext cx="1112086" cy="433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48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2" name="Grafik 1" descr="&lt;tb&gt;&lt;regionid&gt;bde4a3c0-b08b-4b19-ade1-f5373d6f0aaf&lt;/regionid&gt; &lt;dir&gt;1&lt;/dir&gt;   &lt;condtition&gt;&lt;![CDATA[Branche = &quot;Finanzwesen&quot; or Branche = &quot;Alle Branchen&quot;]]&gt;&lt;/condtition&gt;&lt;/tb&gt;">
            <a:extLst>
              <a:ext uri="{FF2B5EF4-FFF2-40B4-BE49-F238E27FC236}">
                <a16:creationId xmlns:a16="http://schemas.microsoft.com/office/drawing/2014/main" id="{095F10E7-4282-48A9-AD9C-43DF37BD1A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0"/>
            <a:ext cx="781159" cy="600159"/>
          </a:xfrm>
          <a:prstGeom prst="rect">
            <a:avLst/>
          </a:prstGeom>
        </p:spPr>
      </p:pic>
      <p:sp>
        <p:nvSpPr>
          <p:cNvPr id="14" name="Textfeld 16">
            <a:extLst>
              <a:ext uri="{FF2B5EF4-FFF2-40B4-BE49-F238E27FC236}">
                <a16:creationId xmlns:a16="http://schemas.microsoft.com/office/drawing/2014/main" id="{51267AA4-C99E-4892-9CB5-80DC6F4619C6}"/>
              </a:ext>
            </a:extLst>
          </p:cNvPr>
          <p:cNvSpPr txBox="1"/>
          <p:nvPr/>
        </p:nvSpPr>
        <p:spPr>
          <a:xfrm>
            <a:off x="2" y="0"/>
            <a:ext cx="12191998" cy="646331"/>
          </a:xfrm>
          <a:prstGeom prst="rect">
            <a:avLst/>
          </a:prstGeom>
          <a:solidFill>
            <a:srgbClr val="00A300"/>
          </a:solidFill>
        </p:spPr>
        <p:txBody>
          <a:bodyPr wrap="square" rtlCol="0">
            <a:spAutoFit/>
          </a:bodyPr>
          <a:lstStyle/>
          <a:p>
            <a:pPr algn="ctr"/>
            <a:r>
              <a:rPr lang="de-AT" sz="3600" b="1" dirty="0">
                <a:solidFill>
                  <a:schemeClr val="bg1"/>
                </a:solidFill>
              </a:rPr>
              <a:t>Intelligente Automation im Finanzwesen mit dox42</a:t>
            </a:r>
            <a:endParaRPr lang="de-AT" sz="3600" dirty="0">
              <a:solidFill>
                <a:schemeClr val="bg1"/>
              </a:solidFill>
            </a:endParaRPr>
          </a:p>
        </p:txBody>
      </p:sp>
      <p:sp>
        <p:nvSpPr>
          <p:cNvPr id="15" name="Abgerundetes Rechteck 15">
            <a:extLst>
              <a:ext uri="{FF2B5EF4-FFF2-40B4-BE49-F238E27FC236}">
                <a16:creationId xmlns:a16="http://schemas.microsoft.com/office/drawing/2014/main" id="{FD03E648-0697-460A-94DA-DDBE7074D132}"/>
              </a:ext>
            </a:extLst>
          </p:cNvPr>
          <p:cNvSpPr/>
          <p:nvPr/>
        </p:nvSpPr>
        <p:spPr>
          <a:xfrm>
            <a:off x="352647" y="892359"/>
            <a:ext cx="4877157" cy="3507343"/>
          </a:xfrm>
          <a:prstGeom prst="roundRect">
            <a:avLst/>
          </a:prstGeom>
          <a:solidFill>
            <a:schemeClr val="bg1">
              <a:alpha val="80000"/>
            </a:schemeClr>
          </a:solidFill>
          <a:ln>
            <a:noFill/>
          </a:ln>
        </p:spPr>
        <p:txBody>
          <a:bodyPr wrap="square">
            <a:spAutoFit/>
          </a:bodyPr>
          <a:lstStyle/>
          <a:p>
            <a:pPr marL="285750" indent="-285750">
              <a:lnSpc>
                <a:spcPct val="150000"/>
              </a:lnSpc>
              <a:spcAft>
                <a:spcPts val="600"/>
              </a:spcAft>
              <a:buBlip>
                <a:blip r:embed="rId5"/>
              </a:buBlip>
            </a:pPr>
            <a:r>
              <a:rPr lang="de-DE" sz="2000" dirty="0"/>
              <a:t>Finanzanlagevorschlag als PowerPoint</a:t>
            </a:r>
          </a:p>
          <a:p>
            <a:pPr marL="285750" indent="-285750">
              <a:spcAft>
                <a:spcPts val="600"/>
              </a:spcAft>
              <a:buBlip>
                <a:blip r:embed="rId5"/>
              </a:buBlip>
            </a:pPr>
            <a:r>
              <a:rPr lang="de-DE" sz="2000" dirty="0"/>
              <a:t>Verträge, </a:t>
            </a:r>
            <a:r>
              <a:rPr lang="de-AT" sz="2000" dirty="0"/>
              <a:t>Mietverträge, Arbeitsverträge</a:t>
            </a:r>
          </a:p>
          <a:p>
            <a:pPr marL="285750" indent="-285750">
              <a:spcAft>
                <a:spcPts val="600"/>
              </a:spcAft>
              <a:buBlip>
                <a:blip r:embed="rId5"/>
              </a:buBlip>
            </a:pPr>
            <a:r>
              <a:rPr lang="de-AT" sz="2000" dirty="0"/>
              <a:t>Finanzberichte</a:t>
            </a:r>
          </a:p>
          <a:p>
            <a:pPr marL="285750" indent="-285750">
              <a:spcAft>
                <a:spcPts val="600"/>
              </a:spcAft>
              <a:buBlip>
                <a:blip r:embed="rId5"/>
              </a:buBlip>
            </a:pPr>
            <a:r>
              <a:rPr lang="de-AT" sz="2000" dirty="0"/>
              <a:t>Depotauswertungen </a:t>
            </a:r>
          </a:p>
          <a:p>
            <a:pPr marL="285750" indent="-285750">
              <a:spcAft>
                <a:spcPts val="600"/>
              </a:spcAft>
              <a:buBlip>
                <a:blip r:embed="rId5"/>
              </a:buBlip>
            </a:pPr>
            <a:r>
              <a:rPr lang="de-AT" sz="2000" dirty="0"/>
              <a:t>Versicherungspolizzen</a:t>
            </a:r>
          </a:p>
          <a:p>
            <a:pPr marL="285750" indent="-285750">
              <a:spcAft>
                <a:spcPts val="600"/>
              </a:spcAft>
              <a:buBlip>
                <a:blip r:embed="rId5"/>
              </a:buBlip>
            </a:pPr>
            <a:r>
              <a:rPr lang="de-AT" sz="2000" dirty="0"/>
              <a:t>Immobilienbewertungen</a:t>
            </a:r>
          </a:p>
          <a:p>
            <a:pPr marL="285750" indent="-285750">
              <a:spcAft>
                <a:spcPts val="600"/>
              </a:spcAft>
              <a:buBlip>
                <a:blip r:embed="rId5"/>
              </a:buBlip>
            </a:pPr>
            <a:r>
              <a:rPr lang="de-AT" sz="2000" dirty="0"/>
              <a:t>Und viele weitere Anwendungen</a:t>
            </a:r>
          </a:p>
        </p:txBody>
      </p:sp>
      <p:sp>
        <p:nvSpPr>
          <p:cNvPr id="23" name="Abgerundetes Rechteck 23">
            <a:extLst>
              <a:ext uri="{FF2B5EF4-FFF2-40B4-BE49-F238E27FC236}">
                <a16:creationId xmlns:a16="http://schemas.microsoft.com/office/drawing/2014/main" id="{63FFF14A-D8C5-4C51-9F8F-02D65CA2AFB3}"/>
              </a:ext>
            </a:extLst>
          </p:cNvPr>
          <p:cNvSpPr/>
          <p:nvPr/>
        </p:nvSpPr>
        <p:spPr>
          <a:xfrm>
            <a:off x="5615750" y="861269"/>
            <a:ext cx="6223603" cy="370869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AT" sz="2000" b="0" i="0" dirty="0">
                <a:solidFill>
                  <a:schemeClr val="tx1"/>
                </a:solidFill>
                <a:effectLst/>
              </a:rPr>
              <a:t>„</a:t>
            </a:r>
            <a:r>
              <a:rPr lang="de-DE" sz="2000" dirty="0">
                <a:solidFill>
                  <a:schemeClr val="tx1"/>
                </a:solidFill>
              </a:rPr>
              <a:t>dox42 hat sich in der Südtiroler Volksbank sehr schnell als nützliches und praktisches Werkzeug zum Erstellen von Bestätigungen und Verträgen </a:t>
            </a:r>
          </a:p>
          <a:p>
            <a:r>
              <a:rPr lang="de-DE" sz="2000" dirty="0">
                <a:solidFill>
                  <a:schemeClr val="tx1"/>
                </a:solidFill>
              </a:rPr>
              <a:t>für unsere Kunden etabliert. </a:t>
            </a:r>
            <a:br>
              <a:rPr lang="de-DE" sz="2000" dirty="0">
                <a:solidFill>
                  <a:schemeClr val="tx1"/>
                </a:solidFill>
              </a:rPr>
            </a:br>
            <a:r>
              <a:rPr lang="de-DE" sz="2000" dirty="0">
                <a:solidFill>
                  <a:schemeClr val="tx1"/>
                </a:solidFill>
              </a:rPr>
              <a:t>Und es macht richtig Spaß damit </a:t>
            </a:r>
            <a:br>
              <a:rPr lang="de-DE" sz="2000" dirty="0">
                <a:solidFill>
                  <a:schemeClr val="tx1"/>
                </a:solidFill>
              </a:rPr>
            </a:br>
            <a:r>
              <a:rPr lang="de-DE" sz="2000" dirty="0">
                <a:solidFill>
                  <a:schemeClr val="tx1"/>
                </a:solidFill>
              </a:rPr>
              <a:t>zu arbeiten.“</a:t>
            </a:r>
          </a:p>
          <a:p>
            <a:endParaRPr lang="de-DE" sz="2000" dirty="0">
              <a:solidFill>
                <a:schemeClr val="tx1"/>
              </a:solidFill>
            </a:endParaRP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pPr algn="r"/>
            <a:r>
              <a:rPr lang="de-AT" sz="2000" dirty="0">
                <a:solidFill>
                  <a:schemeClr val="tx1"/>
                </a:solidFill>
                <a:ea typeface="Tahoma" panose="020B0604030504040204" pitchFamily="34" charset="0"/>
                <a:cs typeface="Tahoma" panose="020B0604030504040204" pitchFamily="34" charset="0"/>
              </a:rPr>
              <a:t>			                   </a:t>
            </a:r>
            <a:r>
              <a:rPr lang="de-AT" sz="1600" dirty="0">
                <a:solidFill>
                  <a:schemeClr val="tx1"/>
                </a:solidFill>
                <a:ea typeface="Tahoma" panose="020B0604030504040204" pitchFamily="34" charset="0"/>
                <a:cs typeface="Tahoma" panose="020B0604030504040204" pitchFamily="34" charset="0"/>
              </a:rPr>
              <a:t>Stefan Runggatscher Informationssysteme Datenmanagement </a:t>
            </a:r>
          </a:p>
        </p:txBody>
      </p:sp>
      <p:pic>
        <p:nvPicPr>
          <p:cNvPr id="25" name="Grafik 21">
            <a:hlinkClick r:id="rId6"/>
            <a:extLst>
              <a:ext uri="{FF2B5EF4-FFF2-40B4-BE49-F238E27FC236}">
                <a16:creationId xmlns:a16="http://schemas.microsoft.com/office/drawing/2014/main" id="{B6CE4608-1B92-4888-AE43-6C6B54DCA3C2}"/>
              </a:ext>
            </a:extLst>
          </p:cNvPr>
          <p:cNvPicPr>
            <a:picLocks noChangeAspect="1"/>
          </p:cNvPicPr>
          <p:nvPr/>
        </p:nvPicPr>
        <p:blipFill>
          <a:blip r:embed="rId7" cstate="hq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896316" y="3035561"/>
            <a:ext cx="3623846" cy="810726"/>
          </a:xfrm>
          <a:prstGeom prst="rect">
            <a:avLst/>
          </a:prstGeom>
        </p:spPr>
      </p:pic>
      <p:pic>
        <p:nvPicPr>
          <p:cNvPr id="27" name="Grafik 22">
            <a:extLst>
              <a:ext uri="{FF2B5EF4-FFF2-40B4-BE49-F238E27FC236}">
                <a16:creationId xmlns:a16="http://schemas.microsoft.com/office/drawing/2014/main" id="{F29ABD77-ED12-46C9-B2AE-83467027413E}"/>
              </a:ext>
            </a:extLst>
          </p:cNvPr>
          <p:cNvPicPr>
            <a:picLocks noChangeAspect="1"/>
          </p:cNvPicPr>
          <p:nvPr/>
        </p:nvPicPr>
        <p:blipFill rotWithShape="1">
          <a:blip r:embed="rId8">
            <a:extLst>
              <a:ext uri="{28A0092B-C50C-407E-A947-70E740481C1C}">
                <a14:useLocalDpi xmlns:a14="http://schemas.microsoft.com/office/drawing/2010/main" val="0"/>
              </a:ext>
            </a:extLst>
          </a:blip>
          <a:srcRect l="5206" t="2603" b="2603"/>
          <a:stretch/>
        </p:blipFill>
        <p:spPr>
          <a:xfrm>
            <a:off x="9779951" y="2046675"/>
            <a:ext cx="1799612" cy="1799612"/>
          </a:xfrm>
          <a:prstGeom prst="rect">
            <a:avLst/>
          </a:prstGeom>
        </p:spPr>
      </p:pic>
      <p:sp>
        <p:nvSpPr>
          <p:cNvPr id="29" name="Abgerundetes Rechteck 5">
            <a:extLst>
              <a:ext uri="{FF2B5EF4-FFF2-40B4-BE49-F238E27FC236}">
                <a16:creationId xmlns:a16="http://schemas.microsoft.com/office/drawing/2014/main" id="{43AA623A-F8A9-4A57-8572-EBDD1CDF47A7}"/>
              </a:ext>
            </a:extLst>
          </p:cNvPr>
          <p:cNvSpPr/>
          <p:nvPr/>
        </p:nvSpPr>
        <p:spPr>
          <a:xfrm>
            <a:off x="352647" y="4746610"/>
            <a:ext cx="11486706" cy="2000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1" name="Grafik 4">
            <a:extLst>
              <a:ext uri="{FF2B5EF4-FFF2-40B4-BE49-F238E27FC236}">
                <a16:creationId xmlns:a16="http://schemas.microsoft.com/office/drawing/2014/main" id="{B2823A2E-A1F6-46C2-B6D3-B3F65A0B8ED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697874" y="6140697"/>
            <a:ext cx="2199832" cy="365038"/>
          </a:xfrm>
          <a:prstGeom prst="rect">
            <a:avLst/>
          </a:prstGeom>
        </p:spPr>
      </p:pic>
      <p:pic>
        <p:nvPicPr>
          <p:cNvPr id="33" name="Grafik 7">
            <a:extLst>
              <a:ext uri="{FF2B5EF4-FFF2-40B4-BE49-F238E27FC236}">
                <a16:creationId xmlns:a16="http://schemas.microsoft.com/office/drawing/2014/main" id="{9F0A21CE-DA12-43B9-89F4-43C226C39A0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2030" y="4930343"/>
            <a:ext cx="1171941" cy="732463"/>
          </a:xfrm>
          <a:prstGeom prst="rect">
            <a:avLst/>
          </a:prstGeom>
        </p:spPr>
      </p:pic>
      <p:pic>
        <p:nvPicPr>
          <p:cNvPr id="35" name="Grafik 9">
            <a:extLst>
              <a:ext uri="{FF2B5EF4-FFF2-40B4-BE49-F238E27FC236}">
                <a16:creationId xmlns:a16="http://schemas.microsoft.com/office/drawing/2014/main" id="{81AEDCB3-EA43-4489-B5E5-91D8FC4828FE}"/>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148379" y="4997399"/>
            <a:ext cx="1495875" cy="598349"/>
          </a:xfrm>
          <a:prstGeom prst="rect">
            <a:avLst/>
          </a:prstGeom>
        </p:spPr>
      </p:pic>
      <p:pic>
        <p:nvPicPr>
          <p:cNvPr id="37" name="Grafik 10">
            <a:extLst>
              <a:ext uri="{FF2B5EF4-FFF2-40B4-BE49-F238E27FC236}">
                <a16:creationId xmlns:a16="http://schemas.microsoft.com/office/drawing/2014/main" id="{C8DC2C9B-C6F6-4A30-B0F3-87A45E473008}"/>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1740674" y="5888889"/>
            <a:ext cx="1178174" cy="614770"/>
          </a:xfrm>
          <a:prstGeom prst="rect">
            <a:avLst/>
          </a:prstGeom>
        </p:spPr>
      </p:pic>
      <p:pic>
        <p:nvPicPr>
          <p:cNvPr id="39" name="Picture 38">
            <a:extLst>
              <a:ext uri="{FF2B5EF4-FFF2-40B4-BE49-F238E27FC236}">
                <a16:creationId xmlns:a16="http://schemas.microsoft.com/office/drawing/2014/main" id="{5A38A822-5EBD-46B2-B0D2-0D4E69A07D55}"/>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241232" y="4993787"/>
            <a:ext cx="1234499" cy="551821"/>
          </a:xfrm>
          <a:prstGeom prst="rect">
            <a:avLst/>
          </a:prstGeom>
        </p:spPr>
      </p:pic>
      <p:pic>
        <p:nvPicPr>
          <p:cNvPr id="41" name="Picture 40">
            <a:extLst>
              <a:ext uri="{FF2B5EF4-FFF2-40B4-BE49-F238E27FC236}">
                <a16:creationId xmlns:a16="http://schemas.microsoft.com/office/drawing/2014/main" id="{B04BE879-77C2-4FCE-9FA3-669D730911F1}"/>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726198" y="5805072"/>
            <a:ext cx="729545" cy="732463"/>
          </a:xfrm>
          <a:prstGeom prst="rect">
            <a:avLst/>
          </a:prstGeom>
        </p:spPr>
      </p:pic>
      <p:pic>
        <p:nvPicPr>
          <p:cNvPr id="43" name="Picture 4" descr="Stiftung Mercator Logo">
            <a:extLst>
              <a:ext uri="{FF2B5EF4-FFF2-40B4-BE49-F238E27FC236}">
                <a16:creationId xmlns:a16="http://schemas.microsoft.com/office/drawing/2014/main" id="{C023A982-C371-47F5-BE51-B2B00F6F6150}"/>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9006072" y="5975154"/>
            <a:ext cx="2011517" cy="60547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LAMIE direkt Logo">
            <a:extLst>
              <a:ext uri="{FF2B5EF4-FFF2-40B4-BE49-F238E27FC236}">
                <a16:creationId xmlns:a16="http://schemas.microsoft.com/office/drawing/2014/main" id="{5C80F815-61D7-430C-B2C8-DA7746E4C758}"/>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3756245" y="4930343"/>
            <a:ext cx="1171940" cy="85942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BDO Logo">
            <a:extLst>
              <a:ext uri="{FF2B5EF4-FFF2-40B4-BE49-F238E27FC236}">
                <a16:creationId xmlns:a16="http://schemas.microsoft.com/office/drawing/2014/main" id="{6CED2BBA-58A1-4FF0-A8A0-BB17A03810F7}"/>
              </a:ext>
            </a:extLst>
          </p:cNvPr>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6989273" y="5110985"/>
            <a:ext cx="1275320" cy="55182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0" descr="T-Bailey Logo">
            <a:extLst>
              <a:ext uri="{FF2B5EF4-FFF2-40B4-BE49-F238E27FC236}">
                <a16:creationId xmlns:a16="http://schemas.microsoft.com/office/drawing/2014/main" id="{BD48342D-97B3-4480-ACC4-95F782FAC48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888799" y="4993787"/>
            <a:ext cx="994288" cy="169756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a:extLst>
              <a:ext uri="{FF2B5EF4-FFF2-40B4-BE49-F238E27FC236}">
                <a16:creationId xmlns:a16="http://schemas.microsoft.com/office/drawing/2014/main" id="{27527884-2714-4D1A-AEBD-96C65BA2A279}"/>
              </a:ext>
            </a:extLst>
          </p:cNvPr>
          <p:cNvPicPr>
            <a:picLocks noChangeAspect="1" noChangeArrowheads="1"/>
          </p:cNvPicPr>
          <p:nvPr/>
        </p:nvPicPr>
        <p:blipFill>
          <a:blip r:embed="rId19" cstate="hqprint">
            <a:extLst>
              <a:ext uri="{28A0092B-C50C-407E-A947-70E740481C1C}">
                <a14:useLocalDpi xmlns:a14="http://schemas.microsoft.com/office/drawing/2010/main"/>
              </a:ext>
            </a:extLst>
          </a:blip>
          <a:srcRect/>
          <a:stretch>
            <a:fillRect/>
          </a:stretch>
        </p:blipFill>
        <p:spPr bwMode="auto">
          <a:xfrm>
            <a:off x="8609612" y="5132866"/>
            <a:ext cx="2429388" cy="60734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Dans ErhvervsFinansiering Logo">
            <a:extLst>
              <a:ext uri="{FF2B5EF4-FFF2-40B4-BE49-F238E27FC236}">
                <a16:creationId xmlns:a16="http://schemas.microsoft.com/office/drawing/2014/main" id="{DA2B62BF-1053-440A-B8BA-9FE934828BBB}"/>
              </a:ext>
            </a:extLst>
          </p:cNvPr>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3151525" y="6117107"/>
            <a:ext cx="2199832" cy="38655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News">
            <a:extLst>
              <a:ext uri="{FF2B5EF4-FFF2-40B4-BE49-F238E27FC236}">
                <a16:creationId xmlns:a16="http://schemas.microsoft.com/office/drawing/2014/main" id="{4BBF78A6-29F4-4EB8-94D7-6A984E728C95}"/>
              </a:ext>
            </a:extLst>
          </p:cNvPr>
          <p:cNvPicPr>
            <a:picLocks noChangeAspect="1" noChangeArrowheads="1"/>
          </p:cNvPicPr>
          <p:nvPr/>
        </p:nvPicPr>
        <p:blipFill>
          <a:blip r:embed="rId21" cstate="hqprint">
            <a:extLst>
              <a:ext uri="{28A0092B-C50C-407E-A947-70E740481C1C}">
                <a14:useLocalDpi xmlns:a14="http://schemas.microsoft.com/office/drawing/2010/main"/>
              </a:ext>
            </a:extLst>
          </a:blip>
          <a:srcRect/>
          <a:stretch>
            <a:fillRect/>
          </a:stretch>
        </p:blipFill>
        <p:spPr bwMode="auto">
          <a:xfrm>
            <a:off x="5566875" y="5717478"/>
            <a:ext cx="901584" cy="786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51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8" name="Grafik 1" descr="&lt;tb&gt;&lt;regionid&gt;bde4a3c0-b08b-4b19-ade1-f5373d6f0aaf&lt;/regionid&gt; &lt;dir&gt;1&lt;/dir&gt;   &lt;condtition&gt;&lt;![CDATA[Branche = &quot;Öffentliche Verwaltung&quot; or Branche =  &quot;Alle Branchen&quot;]]&gt;&lt;/condtition&gt;&lt;/tb&gt;">
            <a:extLst>
              <a:ext uri="{FF2B5EF4-FFF2-40B4-BE49-F238E27FC236}">
                <a16:creationId xmlns:a16="http://schemas.microsoft.com/office/drawing/2014/main" id="{BA863429-85D2-4662-B4CE-5403D50A53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9" name="Textfeld 24">
            <a:extLst>
              <a:ext uri="{FF2B5EF4-FFF2-40B4-BE49-F238E27FC236}">
                <a16:creationId xmlns:a16="http://schemas.microsoft.com/office/drawing/2014/main" id="{1578D285-3909-44D8-82CD-73F0D795ACDE}"/>
              </a:ext>
            </a:extLst>
          </p:cNvPr>
          <p:cNvSpPr txBox="1"/>
          <p:nvPr/>
        </p:nvSpPr>
        <p:spPr>
          <a:xfrm>
            <a:off x="0" y="0"/>
            <a:ext cx="12192000" cy="648000"/>
          </a:xfrm>
          <a:prstGeom prst="rect">
            <a:avLst/>
          </a:prstGeom>
          <a:solidFill>
            <a:srgbClr val="00A300"/>
          </a:solidFill>
        </p:spPr>
        <p:txBody>
          <a:bodyPr wrap="square" rtlCol="0" anchor="ctr">
            <a:spAutoFit/>
          </a:bodyPr>
          <a:lstStyle/>
          <a:p>
            <a:pPr algn="ctr"/>
            <a:r>
              <a:rPr lang="de-AT" sz="3200" b="1" dirty="0">
                <a:solidFill>
                  <a:schemeClr val="bg1"/>
                </a:solidFill>
              </a:rPr>
              <a:t> Nerven sparen mit dox42 für die öffentliche Verwaltung</a:t>
            </a:r>
          </a:p>
        </p:txBody>
      </p:sp>
      <p:sp>
        <p:nvSpPr>
          <p:cNvPr id="10" name="Abgerundetes Rechteck 21">
            <a:extLst>
              <a:ext uri="{FF2B5EF4-FFF2-40B4-BE49-F238E27FC236}">
                <a16:creationId xmlns:a16="http://schemas.microsoft.com/office/drawing/2014/main" id="{4CDE1755-1CF5-4C0B-B4EA-9C439CAD2DAC}"/>
              </a:ext>
            </a:extLst>
          </p:cNvPr>
          <p:cNvSpPr/>
          <p:nvPr/>
        </p:nvSpPr>
        <p:spPr>
          <a:xfrm>
            <a:off x="343353" y="931646"/>
            <a:ext cx="4889987" cy="2145268"/>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dirty="0"/>
              <a:t>Verträge, Mitarbeiterverträge</a:t>
            </a:r>
          </a:p>
          <a:p>
            <a:pPr marL="285750" indent="-285750">
              <a:spcAft>
                <a:spcPts val="600"/>
              </a:spcAft>
              <a:buBlip>
                <a:blip r:embed="rId5"/>
              </a:buBlip>
            </a:pPr>
            <a:r>
              <a:rPr lang="de-AT" sz="2000" dirty="0"/>
              <a:t>Zertifikate, Zeugnisse</a:t>
            </a:r>
          </a:p>
          <a:p>
            <a:pPr marL="285750" indent="-285750">
              <a:spcAft>
                <a:spcPts val="600"/>
              </a:spcAft>
              <a:buBlip>
                <a:blip r:embed="rId5"/>
              </a:buBlip>
            </a:pPr>
            <a:r>
              <a:rPr lang="de-AT" sz="2000" dirty="0"/>
              <a:t>Rechtsdokumente</a:t>
            </a:r>
          </a:p>
          <a:p>
            <a:pPr marL="285750" indent="-285750">
              <a:spcAft>
                <a:spcPts val="600"/>
              </a:spcAft>
              <a:buBlip>
                <a:blip r:embed="rId5"/>
              </a:buBlip>
            </a:pPr>
            <a:r>
              <a:rPr lang="de-AT" sz="2000" dirty="0"/>
              <a:t>Genehmigungen, Bescheide</a:t>
            </a:r>
          </a:p>
          <a:p>
            <a:pPr marL="285750" indent="-285750">
              <a:spcAft>
                <a:spcPts val="600"/>
              </a:spcAft>
              <a:buBlip>
                <a:blip r:embed="rId5"/>
              </a:buBlip>
            </a:pPr>
            <a:r>
              <a:rPr lang="de-AT" sz="2000" dirty="0"/>
              <a:t>Und viele weitere Anwendungen</a:t>
            </a:r>
          </a:p>
        </p:txBody>
      </p:sp>
      <p:sp>
        <p:nvSpPr>
          <p:cNvPr id="11" name="Abgerundetes Rechteck 23">
            <a:extLst>
              <a:ext uri="{FF2B5EF4-FFF2-40B4-BE49-F238E27FC236}">
                <a16:creationId xmlns:a16="http://schemas.microsoft.com/office/drawing/2014/main" id="{11822BCD-2598-4596-9511-7D176878CEFE}"/>
              </a:ext>
            </a:extLst>
          </p:cNvPr>
          <p:cNvSpPr/>
          <p:nvPr/>
        </p:nvSpPr>
        <p:spPr>
          <a:xfrm>
            <a:off x="5531375" y="900143"/>
            <a:ext cx="6299577" cy="331543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„Unsere Mitarbeitenden brauchen sich nun nicht mehr um den Aufbau und Gestaltung </a:t>
            </a:r>
          </a:p>
          <a:p>
            <a:r>
              <a:rPr lang="de-DE" sz="2000" dirty="0">
                <a:solidFill>
                  <a:schemeClr val="tx1"/>
                </a:solidFill>
              </a:rPr>
              <a:t>der Dokumente zu kümmern </a:t>
            </a:r>
          </a:p>
          <a:p>
            <a:r>
              <a:rPr lang="de-DE" sz="2000" dirty="0">
                <a:solidFill>
                  <a:schemeClr val="tx1"/>
                </a:solidFill>
              </a:rPr>
              <a:t>und können sich nun auf die </a:t>
            </a:r>
            <a:br>
              <a:rPr lang="de-DE" sz="2000" dirty="0">
                <a:solidFill>
                  <a:schemeClr val="tx1"/>
                </a:solidFill>
              </a:rPr>
            </a:br>
            <a:r>
              <a:rPr lang="de-DE" sz="2000" dirty="0">
                <a:solidFill>
                  <a:schemeClr val="tx1"/>
                </a:solidFill>
              </a:rPr>
              <a:t>wesentlichen Inhalte </a:t>
            </a:r>
            <a:br>
              <a:rPr lang="de-DE" sz="2000" dirty="0">
                <a:solidFill>
                  <a:schemeClr val="tx1"/>
                </a:solidFill>
              </a:rPr>
            </a:br>
            <a:r>
              <a:rPr lang="de-DE" sz="2000" dirty="0">
                <a:solidFill>
                  <a:schemeClr val="tx1"/>
                </a:solidFill>
              </a:rPr>
              <a:t>konzentrieren.“</a:t>
            </a: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			                          Michael Lamatsch                      Stellvertretender Stadtschreiber</a:t>
            </a:r>
          </a:p>
        </p:txBody>
      </p:sp>
      <p:pic>
        <p:nvPicPr>
          <p:cNvPr id="12" name="Grafik 35">
            <a:hlinkClick r:id="rId6"/>
            <a:extLst>
              <a:ext uri="{FF2B5EF4-FFF2-40B4-BE49-F238E27FC236}">
                <a16:creationId xmlns:a16="http://schemas.microsoft.com/office/drawing/2014/main" id="{FDD5A199-ADE9-47C5-B0FB-F43DA4F23E98}"/>
              </a:ext>
            </a:extLst>
          </p:cNvPr>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15407" y="3163203"/>
            <a:ext cx="2649003" cy="531594"/>
          </a:xfrm>
          <a:prstGeom prst="rect">
            <a:avLst/>
          </a:prstGeom>
        </p:spPr>
      </p:pic>
      <p:pic>
        <p:nvPicPr>
          <p:cNvPr id="13" name="Grafik 16">
            <a:extLst>
              <a:ext uri="{FF2B5EF4-FFF2-40B4-BE49-F238E27FC236}">
                <a16:creationId xmlns:a16="http://schemas.microsoft.com/office/drawing/2014/main" id="{B198B614-48E0-47B4-B65B-0331E1198F04}"/>
              </a:ext>
            </a:extLst>
          </p:cNvPr>
          <p:cNvPicPr>
            <a:picLocks noChangeAspect="1"/>
          </p:cNvPicPr>
          <p:nvPr/>
        </p:nvPicPr>
        <p:blipFill rotWithShape="1">
          <a:blip r:embed="rId8" cstate="print">
            <a:clrChange>
              <a:clrFrom>
                <a:srgbClr val="5C6CA0"/>
              </a:clrFrom>
              <a:clrTo>
                <a:srgbClr val="5C6CA0">
                  <a:alpha val="0"/>
                </a:srgbClr>
              </a:clrTo>
            </a:clrChange>
            <a:extLst>
              <a:ext uri="{28A0092B-C50C-407E-A947-70E740481C1C}">
                <a14:useLocalDpi xmlns:a14="http://schemas.microsoft.com/office/drawing/2010/main" val="0"/>
              </a:ext>
            </a:extLst>
          </a:blip>
          <a:srcRect/>
          <a:stretch/>
        </p:blipFill>
        <p:spPr>
          <a:xfrm>
            <a:off x="9787089" y="1678178"/>
            <a:ext cx="1800000" cy="1800000"/>
          </a:xfrm>
          <a:prstGeom prst="rect">
            <a:avLst/>
          </a:prstGeom>
        </p:spPr>
      </p:pic>
      <p:sp>
        <p:nvSpPr>
          <p:cNvPr id="14" name="Abgerundetes Rechteck 5">
            <a:extLst>
              <a:ext uri="{FF2B5EF4-FFF2-40B4-BE49-F238E27FC236}">
                <a16:creationId xmlns:a16="http://schemas.microsoft.com/office/drawing/2014/main" id="{9AD8F3E5-7D6D-454C-B76E-991236515FAA}"/>
              </a:ext>
            </a:extLst>
          </p:cNvPr>
          <p:cNvSpPr/>
          <p:nvPr/>
        </p:nvSpPr>
        <p:spPr>
          <a:xfrm>
            <a:off x="343353" y="4294607"/>
            <a:ext cx="11487600" cy="2443595"/>
          </a:xfrm>
          <a:prstGeom prst="roundRect">
            <a:avLst/>
          </a:prstGeom>
          <a:solidFill>
            <a:schemeClr val="bg1">
              <a:alpha val="80000"/>
            </a:schemeClr>
          </a:solidFill>
          <a:ln w="127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t>
            </a:r>
            <a:endParaRPr lang="de-AT"/>
          </a:p>
        </p:txBody>
      </p:sp>
      <p:pic>
        <p:nvPicPr>
          <p:cNvPr id="15" name="Picture 2" descr="BMVIT Logo">
            <a:extLst>
              <a:ext uri="{FF2B5EF4-FFF2-40B4-BE49-F238E27FC236}">
                <a16:creationId xmlns:a16="http://schemas.microsoft.com/office/drawing/2014/main" id="{A3A4E8D4-D93F-448A-997D-2342E5727406}"/>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4246" y="5181454"/>
            <a:ext cx="2112559" cy="791448"/>
          </a:xfrm>
          <a:prstGeom prst="rect">
            <a:avLst/>
          </a:prstGeom>
          <a:noFill/>
          <a:extLst>
            <a:ext uri="{909E8E84-426E-40DD-AFC4-6F175D3DCCD1}">
              <a14:hiddenFill xmlns:a14="http://schemas.microsoft.com/office/drawing/2010/main">
                <a:solidFill>
                  <a:srgbClr val="FFFFFF"/>
                </a:solidFill>
              </a14:hiddenFill>
            </a:ext>
          </a:extLst>
        </p:spPr>
      </p:pic>
      <p:pic>
        <p:nvPicPr>
          <p:cNvPr id="16" name="Grafik 8">
            <a:extLst>
              <a:ext uri="{FF2B5EF4-FFF2-40B4-BE49-F238E27FC236}">
                <a16:creationId xmlns:a16="http://schemas.microsoft.com/office/drawing/2014/main" id="{32732B2F-83F3-45B7-81B9-7F0F37C4E837}"/>
              </a:ext>
            </a:extLst>
          </p:cNvPr>
          <p:cNvPicPr>
            <a:picLocks noChangeAspect="1"/>
          </p:cNvPicPr>
          <p:nvPr/>
        </p:nvPicPr>
        <p:blipFill>
          <a:blip r:embed="rId10">
            <a:extLst>
              <a:ext uri="{28A0092B-C50C-407E-A947-70E740481C1C}">
                <a14:useLocalDpi xmlns:a14="http://schemas.microsoft.com/office/drawing/2010/main"/>
              </a:ext>
            </a:extLst>
          </a:blip>
          <a:stretch/>
        </p:blipFill>
        <p:spPr>
          <a:xfrm>
            <a:off x="4977617" y="5943725"/>
            <a:ext cx="2331733" cy="822964"/>
          </a:xfrm>
          <a:prstGeom prst="rect">
            <a:avLst/>
          </a:prstGeom>
        </p:spPr>
      </p:pic>
      <p:pic>
        <p:nvPicPr>
          <p:cNvPr id="17" name="Grafik 9">
            <a:extLst>
              <a:ext uri="{FF2B5EF4-FFF2-40B4-BE49-F238E27FC236}">
                <a16:creationId xmlns:a16="http://schemas.microsoft.com/office/drawing/2014/main" id="{1EEBA64B-8EC7-4036-BCDA-D3DE9DCE4B51}"/>
              </a:ext>
            </a:extLst>
          </p:cNvPr>
          <p:cNvPicPr>
            <a:picLocks noChangeAspect="1"/>
          </p:cNvPicPr>
          <p:nvPr/>
        </p:nvPicPr>
        <p:blipFill>
          <a:blip r:embed="rId11">
            <a:extLst>
              <a:ext uri="{28A0092B-C50C-407E-A947-70E740481C1C}">
                <a14:useLocalDpi xmlns:a14="http://schemas.microsoft.com/office/drawing/2010/main"/>
              </a:ext>
            </a:extLst>
          </a:blip>
          <a:stretch/>
        </p:blipFill>
        <p:spPr>
          <a:xfrm>
            <a:off x="4965726" y="5077877"/>
            <a:ext cx="1507218" cy="942012"/>
          </a:xfrm>
          <a:prstGeom prst="rect">
            <a:avLst/>
          </a:prstGeom>
        </p:spPr>
      </p:pic>
      <p:pic>
        <p:nvPicPr>
          <p:cNvPr id="43" name="Grafik 11">
            <a:extLst>
              <a:ext uri="{FF2B5EF4-FFF2-40B4-BE49-F238E27FC236}">
                <a16:creationId xmlns:a16="http://schemas.microsoft.com/office/drawing/2014/main" id="{33B122AF-4FF8-4E70-A190-10D63AF768ED}"/>
              </a:ext>
            </a:extLst>
          </p:cNvPr>
          <p:cNvPicPr>
            <a:picLocks noChangeAspect="1"/>
          </p:cNvPicPr>
          <p:nvPr/>
        </p:nvPicPr>
        <p:blipFill>
          <a:blip r:embed="rId12">
            <a:extLst>
              <a:ext uri="{28A0092B-C50C-407E-A947-70E740481C1C}">
                <a14:useLocalDpi xmlns:a14="http://schemas.microsoft.com/office/drawing/2010/main"/>
              </a:ext>
            </a:extLst>
          </a:blip>
          <a:stretch/>
        </p:blipFill>
        <p:spPr>
          <a:xfrm>
            <a:off x="10406349" y="4509644"/>
            <a:ext cx="871952" cy="670178"/>
          </a:xfrm>
          <a:prstGeom prst="rect">
            <a:avLst/>
          </a:prstGeom>
        </p:spPr>
      </p:pic>
      <p:pic>
        <p:nvPicPr>
          <p:cNvPr id="45" name="Grafik 13">
            <a:extLst>
              <a:ext uri="{FF2B5EF4-FFF2-40B4-BE49-F238E27FC236}">
                <a16:creationId xmlns:a16="http://schemas.microsoft.com/office/drawing/2014/main" id="{44814BD4-D8C7-445D-8354-9A0D567FA2CE}"/>
              </a:ext>
            </a:extLst>
          </p:cNvPr>
          <p:cNvPicPr>
            <a:picLocks noChangeAspect="1"/>
          </p:cNvPicPr>
          <p:nvPr/>
        </p:nvPicPr>
        <p:blipFill>
          <a:blip r:embed="rId13">
            <a:extLst>
              <a:ext uri="{28A0092B-C50C-407E-A947-70E740481C1C}">
                <a14:useLocalDpi xmlns:a14="http://schemas.microsoft.com/office/drawing/2010/main"/>
              </a:ext>
            </a:extLst>
          </a:blip>
          <a:stretch/>
        </p:blipFill>
        <p:spPr>
          <a:xfrm>
            <a:off x="2721713" y="4434992"/>
            <a:ext cx="2456763" cy="601943"/>
          </a:xfrm>
          <a:prstGeom prst="rect">
            <a:avLst/>
          </a:prstGeom>
        </p:spPr>
      </p:pic>
      <p:pic>
        <p:nvPicPr>
          <p:cNvPr id="47" name="Grafik 28">
            <a:extLst>
              <a:ext uri="{FF2B5EF4-FFF2-40B4-BE49-F238E27FC236}">
                <a16:creationId xmlns:a16="http://schemas.microsoft.com/office/drawing/2014/main" id="{662AEA4C-D494-431F-9C91-7E1302AE69B4}"/>
              </a:ext>
            </a:extLst>
          </p:cNvPr>
          <p:cNvPicPr>
            <a:picLocks noChangeAspect="1"/>
          </p:cNvPicPr>
          <p:nvPr/>
        </p:nvPicPr>
        <p:blipFill>
          <a:blip r:embed="rId14">
            <a:extLst>
              <a:ext uri="{28A0092B-C50C-407E-A947-70E740481C1C}">
                <a14:useLocalDpi xmlns:a14="http://schemas.microsoft.com/office/drawing/2010/main"/>
              </a:ext>
            </a:extLst>
          </a:blip>
          <a:stretch/>
        </p:blipFill>
        <p:spPr>
          <a:xfrm>
            <a:off x="10208012" y="5180127"/>
            <a:ext cx="1379077" cy="822965"/>
          </a:xfrm>
          <a:prstGeom prst="rect">
            <a:avLst/>
          </a:prstGeom>
        </p:spPr>
      </p:pic>
      <p:pic>
        <p:nvPicPr>
          <p:cNvPr id="49" name="Grafik 16">
            <a:extLst>
              <a:ext uri="{FF2B5EF4-FFF2-40B4-BE49-F238E27FC236}">
                <a16:creationId xmlns:a16="http://schemas.microsoft.com/office/drawing/2014/main" id="{3887F9DC-3285-41E4-9B4C-E63EA31C5FBD}"/>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a:ext>
            </a:extLst>
          </a:blip>
          <a:stretch/>
        </p:blipFill>
        <p:spPr>
          <a:xfrm>
            <a:off x="889385" y="5462168"/>
            <a:ext cx="1646186" cy="330352"/>
          </a:xfrm>
          <a:prstGeom prst="rect">
            <a:avLst/>
          </a:prstGeom>
        </p:spPr>
      </p:pic>
      <p:pic>
        <p:nvPicPr>
          <p:cNvPr id="51" name="Picture 50">
            <a:extLst>
              <a:ext uri="{FF2B5EF4-FFF2-40B4-BE49-F238E27FC236}">
                <a16:creationId xmlns:a16="http://schemas.microsoft.com/office/drawing/2014/main" id="{045E46D9-1C3C-4767-B18E-D91360699FFC}"/>
              </a:ext>
            </a:extLst>
          </p:cNvPr>
          <p:cNvPicPr>
            <a:picLocks noChangeAspect="1"/>
          </p:cNvPicPr>
          <p:nvPr/>
        </p:nvPicPr>
        <p:blipFill>
          <a:blip r:embed="rId15" cstate="print">
            <a:extLst>
              <a:ext uri="{28A0092B-C50C-407E-A947-70E740481C1C}">
                <a14:useLocalDpi xmlns:a14="http://schemas.microsoft.com/office/drawing/2010/main"/>
              </a:ext>
            </a:extLst>
          </a:blip>
          <a:stretch/>
        </p:blipFill>
        <p:spPr>
          <a:xfrm>
            <a:off x="2695960" y="6124103"/>
            <a:ext cx="2093179" cy="451832"/>
          </a:xfrm>
          <a:prstGeom prst="rect">
            <a:avLst/>
          </a:prstGeom>
        </p:spPr>
      </p:pic>
      <p:pic>
        <p:nvPicPr>
          <p:cNvPr id="53" name="Picture 52">
            <a:extLst>
              <a:ext uri="{FF2B5EF4-FFF2-40B4-BE49-F238E27FC236}">
                <a16:creationId xmlns:a16="http://schemas.microsoft.com/office/drawing/2014/main" id="{DD9F431C-B034-4D47-87C4-66C69A39BEA6}"/>
              </a:ext>
            </a:extLst>
          </p:cNvPr>
          <p:cNvPicPr>
            <a:picLocks noChangeAspect="1"/>
          </p:cNvPicPr>
          <p:nvPr/>
        </p:nvPicPr>
        <p:blipFill>
          <a:blip r:embed="rId16" cstate="print">
            <a:extLst>
              <a:ext uri="{28A0092B-C50C-407E-A947-70E740481C1C}">
                <a14:useLocalDpi xmlns:a14="http://schemas.microsoft.com/office/drawing/2010/main"/>
              </a:ext>
            </a:extLst>
          </a:blip>
          <a:stretch/>
        </p:blipFill>
        <p:spPr>
          <a:xfrm>
            <a:off x="8249330" y="5217616"/>
            <a:ext cx="1259767" cy="587051"/>
          </a:xfrm>
          <a:prstGeom prst="rect">
            <a:avLst/>
          </a:prstGeom>
        </p:spPr>
      </p:pic>
      <p:pic>
        <p:nvPicPr>
          <p:cNvPr id="55" name="Grafik 5">
            <a:extLst>
              <a:ext uri="{FF2B5EF4-FFF2-40B4-BE49-F238E27FC236}">
                <a16:creationId xmlns:a16="http://schemas.microsoft.com/office/drawing/2014/main" id="{320B27B8-392F-4827-97BA-D28BA4823443}"/>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719103" y="4411395"/>
            <a:ext cx="1582895" cy="791448"/>
          </a:xfrm>
          <a:prstGeom prst="rect">
            <a:avLst/>
          </a:prstGeom>
        </p:spPr>
      </p:pic>
      <p:pic>
        <p:nvPicPr>
          <p:cNvPr id="57" name="Picture 4" descr="Canton du Jura Logo">
            <a:extLst>
              <a:ext uri="{FF2B5EF4-FFF2-40B4-BE49-F238E27FC236}">
                <a16:creationId xmlns:a16="http://schemas.microsoft.com/office/drawing/2014/main" id="{C0E0E334-2867-4FF1-9A09-59C0A8E86579}"/>
              </a:ext>
            </a:extLst>
          </p:cNvPr>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7832625" y="4532262"/>
            <a:ext cx="2093179" cy="54561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 descr="Graz ITG Logo">
            <a:extLst>
              <a:ext uri="{FF2B5EF4-FFF2-40B4-BE49-F238E27FC236}">
                <a16:creationId xmlns:a16="http://schemas.microsoft.com/office/drawing/2014/main" id="{0E70528E-CB9E-47C3-AFFB-8D1BB35DD60A}"/>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5833957" y="4610386"/>
            <a:ext cx="1396386" cy="44162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1CB9E1CD-021C-4E6D-992A-148BE0C3AC3E}"/>
              </a:ext>
            </a:extLst>
          </p:cNvPr>
          <p:cNvPicPr>
            <a:picLocks noChangeAspect="1"/>
          </p:cNvPicPr>
          <p:nvPr/>
        </p:nvPicPr>
        <p:blipFill>
          <a:blip r:embed="rId20" cstate="hqprint">
            <a:extLst>
              <a:ext uri="{BEBA8EAE-BF5A-486C-A8C5-ECC9F3942E4B}">
                <a14:imgProps xmlns:a14="http://schemas.microsoft.com/office/drawing/2010/main">
                  <a14:imgLayer r:embed="rId21">
                    <a14:imgEffect>
                      <a14:backgroundRemoval t="2254" b="98028" l="350" r="99301">
                        <a14:foregroundMark x1="23077" y1="83662" x2="5947" y2="44889"/>
                        <a14:foregroundMark x1="5947" y1="30984" x2="52448" y2="4225"/>
                        <a14:foregroundMark x1="52448" y1="4225" x2="96853" y2="49014"/>
                        <a14:foregroundMark x1="96853" y1="49014" x2="76985" y2="85536"/>
                        <a14:foregroundMark x1="68052" y1="93611" x2="15254" y2="79866"/>
                        <a14:foregroundMark x1="8751" y1="65260" x2="3356" y2="52113"/>
                        <a14:foregroundMark x1="5947" y1="5850" x2="95455" y2="2535"/>
                        <a14:foregroundMark x1="82517" y1="54366" x2="47902" y2="12113"/>
                        <a14:foregroundMark x1="47902" y1="12113" x2="29371" y2="14930"/>
                        <a14:foregroundMark x1="77273" y1="48732" x2="87413" y2="36620"/>
                        <a14:foregroundMark x1="86364" y1="14930" x2="99301" y2="25352"/>
                        <a14:foregroundMark x1="69231" y1="89296" x2="10839" y2="66197"/>
                        <a14:foregroundMark x1="10839" y1="66197" x2="65035" y2="44789"/>
                        <a14:foregroundMark x1="65035" y1="44789" x2="51399" y2="52676"/>
                        <a14:foregroundMark x1="64336" y1="92394" x2="13287" y2="61972"/>
                        <a14:foregroundMark x1="13287" y1="61972" x2="12238" y2="48732"/>
                        <a14:foregroundMark x1="11189" y1="63380" x2="57692" y2="94930"/>
                        <a14:foregroundMark x1="57692" y1="94930" x2="88462" y2="69014"/>
                        <a14:foregroundMark x1="95455" y1="60000" x2="52448" y2="95211"/>
                        <a14:foregroundMark x1="52448" y1="95211" x2="18424" y2="78429"/>
                        <a14:foregroundMark x1="27273" y1="45634" x2="40909" y2="95775"/>
                        <a14:foregroundMark x1="40909" y1="95775" x2="71145" y2="89115"/>
                        <a14:foregroundMark x1="80420" y1="74648" x2="68881" y2="15211"/>
                        <a14:foregroundMark x1="68881" y1="15211" x2="42308" y2="13239"/>
                        <a14:foregroundMark x1="92308" y1="19718" x2="73077" y2="66479"/>
                        <a14:foregroundMark x1="73077" y1="66479" x2="97203" y2="19718"/>
                        <a14:foregroundMark x1="97203" y1="19718" x2="34965" y2="14930"/>
                        <a14:foregroundMark x1="34965" y1="14930" x2="27972" y2="64225"/>
                        <a14:foregroundMark x1="27972" y1="64225" x2="5947" y2="39568"/>
                        <a14:foregroundMark x1="28322" y1="15493" x2="28322" y2="18028"/>
                        <a14:foregroundMark x1="71329" y1="68169" x2="70280" y2="77183"/>
                        <a14:foregroundMark x1="62238" y1="85070" x2="50350" y2="98028"/>
                        <a14:foregroundMark x1="95455" y1="57746" x2="99301" y2="4789"/>
                        <a14:foregroundMark x1="99301" y1="4789" x2="99301" y2="5915"/>
                        <a14:foregroundMark x1="18182" y1="72958" x2="79021" y2="76056"/>
                        <a14:foregroundMark x1="79021" y1="76056" x2="97203" y2="52676"/>
                        <a14:backgroundMark x1="70280" y1="97183" x2="84266" y2="88451"/>
                        <a14:backgroundMark x1="87413" y1="85070" x2="71329" y2="94930"/>
                        <a14:backgroundMark x1="91259" y1="81972" x2="90210" y2="86761"/>
                        <a14:backgroundMark x1="69231" y1="97183" x2="74476" y2="94930"/>
                        <a14:backgroundMark x1="11189" y1="82817" x2="4196" y2="67324"/>
                        <a14:backgroundMark x1="4196" y1="67324" x2="14336" y2="80282"/>
                        <a14:backgroundMark x1="67483" y1="96338" x2="71678" y2="94366"/>
                        <a14:backgroundMark x1="67832" y1="95493" x2="70280" y2="94648"/>
                        <a14:backgroundMark x1="66783" y1="96338" x2="70979" y2="94366"/>
                        <a14:backgroundMark x1="67133" y1="95211" x2="69231" y2="94085"/>
                        <a14:backgroundMark x1="0" y1="1127" x2="0" y2="52113"/>
                      </a14:backgroundRemoval>
                    </a14:imgEffect>
                  </a14:imgLayer>
                </a14:imgProps>
              </a:ext>
              <a:ext uri="{28A0092B-C50C-407E-A947-70E740481C1C}">
                <a14:useLocalDpi xmlns:a14="http://schemas.microsoft.com/office/drawing/2010/main"/>
              </a:ext>
            </a:extLst>
          </a:blip>
          <a:stretch>
            <a:fillRect/>
          </a:stretch>
        </p:blipFill>
        <p:spPr>
          <a:xfrm>
            <a:off x="6842314" y="5268272"/>
            <a:ext cx="550393" cy="682000"/>
          </a:xfrm>
          <a:prstGeom prst="rect">
            <a:avLst/>
          </a:prstGeom>
        </p:spPr>
      </p:pic>
      <p:pic>
        <p:nvPicPr>
          <p:cNvPr id="63" name="Grafik 19">
            <a:extLst>
              <a:ext uri="{FF2B5EF4-FFF2-40B4-BE49-F238E27FC236}">
                <a16:creationId xmlns:a16="http://schemas.microsoft.com/office/drawing/2014/main" id="{3B2BAFA6-FB01-4338-ABF9-9F0DA07DAD9A}"/>
              </a:ext>
            </a:extLst>
          </p:cNvPr>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9502437" y="6101611"/>
            <a:ext cx="1962525" cy="457230"/>
          </a:xfrm>
          <a:prstGeom prst="rect">
            <a:avLst/>
          </a:prstGeom>
        </p:spPr>
      </p:pic>
      <p:pic>
        <p:nvPicPr>
          <p:cNvPr id="65" name="Picture 2" descr="Logo der Stadt Biel – Stadt Biel">
            <a:extLst>
              <a:ext uri="{FF2B5EF4-FFF2-40B4-BE49-F238E27FC236}">
                <a16:creationId xmlns:a16="http://schemas.microsoft.com/office/drawing/2014/main" id="{78C538B5-5D86-45AF-B05C-600BC1A8830A}"/>
              </a:ext>
            </a:extLst>
          </p:cNvPr>
          <p:cNvPicPr>
            <a:picLocks noChangeAspect="1" noChangeArrowheads="1"/>
          </p:cNvPicPr>
          <p:nvPr/>
        </p:nvPicPr>
        <p:blipFill rotWithShape="1">
          <a:blip r:embed="rId23" cstate="hqprint">
            <a:extLst>
              <a:ext uri="{BEBA8EAE-BF5A-486C-A8C5-ECC9F3942E4B}">
                <a14:imgProps xmlns:a14="http://schemas.microsoft.com/office/drawing/2010/main">
                  <a14:imgLayer r:embed="rId24">
                    <a14:imgEffect>
                      <a14:backgroundRemoval t="9871" b="89861" l="5583" r="93266">
                        <a14:foregroundMark x1="5602" y1="35247" x2="5602" y2="35247"/>
                        <a14:foregroundMark x1="28358" y1="33047" x2="28358" y2="33047"/>
                        <a14:foregroundMark x1="34459" y1="33047" x2="34459" y2="33047"/>
                        <a14:foregroundMark x1="39332" y1="33476" x2="39332" y2="33476"/>
                        <a14:foregroundMark x1="43093" y1="36534" x2="43093" y2="36534"/>
                        <a14:foregroundMark x1="49520" y1="36964" x2="49520" y2="36964"/>
                        <a14:foregroundMark x1="56101" y1="36964" x2="56101" y2="36964"/>
                        <a14:foregroundMark x1="61589" y1="39163" x2="61589" y2="39163"/>
                        <a14:foregroundMark x1="64256" y1="39592" x2="64256" y2="39592"/>
                        <a14:foregroundMark x1="61435" y1="27307" x2="61435" y2="27307"/>
                        <a14:foregroundMark x1="68975" y1="30418" x2="68975" y2="30418"/>
                        <a14:foregroundMark x1="28031" y1="61534" x2="28031" y2="61534"/>
                        <a14:foregroundMark x1="33998" y1="68562" x2="33998" y2="68562"/>
                        <a14:foregroundMark x1="34152" y1="56277" x2="34152" y2="56277"/>
                        <a14:foregroundMark x1="36972" y1="62876" x2="36972" y2="62876"/>
                        <a14:foregroundMark x1="39946" y1="64163" x2="39946" y2="64163"/>
                        <a14:foregroundMark x1="44186" y1="68991" x2="44186" y2="68991"/>
                        <a14:foregroundMark x1="50767" y1="65504" x2="50767" y2="65504"/>
                        <a14:foregroundMark x1="59401" y1="65504" x2="59401" y2="65504"/>
                        <a14:foregroundMark x1="64428" y1="65021" x2="64428" y2="65021"/>
                        <a14:foregroundMark x1="69589" y1="66792" x2="69589" y2="66792"/>
                        <a14:foregroundMark x1="70069" y1="55418" x2="70069" y2="55418"/>
                        <a14:foregroundMark x1="72410" y1="68991" x2="72410" y2="68991"/>
                        <a14:foregroundMark x1="78530" y1="66792" x2="78530" y2="66792"/>
                        <a14:foregroundMark x1="84018" y1="65933" x2="84018" y2="65933"/>
                        <a14:foregroundMark x1="89351" y1="68133" x2="89351" y2="68133"/>
                        <a14:foregroundMark x1="93285" y1="67221" x2="93285" y2="67221"/>
                      </a14:backgroundRemoval>
                    </a14:imgEffect>
                  </a14:imgLayer>
                </a14:imgProps>
              </a:ext>
              <a:ext uri="{28A0092B-C50C-407E-A947-70E740481C1C}">
                <a14:useLocalDpi xmlns:a14="http://schemas.microsoft.com/office/drawing/2010/main"/>
              </a:ext>
            </a:extLst>
          </a:blip>
          <a:srcRect/>
          <a:stretch/>
        </p:blipFill>
        <p:spPr bwMode="auto">
          <a:xfrm>
            <a:off x="787981" y="6003092"/>
            <a:ext cx="1726092" cy="61735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Landkreis München: Artikel">
            <a:extLst>
              <a:ext uri="{FF2B5EF4-FFF2-40B4-BE49-F238E27FC236}">
                <a16:creationId xmlns:a16="http://schemas.microsoft.com/office/drawing/2014/main" id="{192C5372-0FC0-4BEE-BFBA-D182839CF05D}"/>
              </a:ext>
            </a:extLst>
          </p:cNvPr>
          <p:cNvPicPr>
            <a:picLocks noChangeAspect="1" noChangeArrowheads="1"/>
          </p:cNvPicPr>
          <p:nvPr/>
        </p:nvPicPr>
        <p:blipFill>
          <a:blip r:embed="rId25" cstate="hqprint">
            <a:extLst>
              <a:ext uri="{BEBA8EAE-BF5A-486C-A8C5-ECC9F3942E4B}">
                <a14:imgProps xmlns:a14="http://schemas.microsoft.com/office/drawing/2010/main">
                  <a14:imgLayer r:embed="rId26">
                    <a14:imgEffect>
                      <a14:backgroundRemoval t="10000" b="90000" l="10000" r="90000">
                        <a14:foregroundMark x1="20250" y1="35500" x2="20250" y2="35500"/>
                        <a14:foregroundMark x1="37125" y1="32250" x2="37125" y2="32250"/>
                        <a14:foregroundMark x1="42500" y1="41750" x2="42500" y2="41750"/>
                        <a14:foregroundMark x1="48000" y1="41750" x2="48000" y2="41750"/>
                        <a14:foregroundMark x1="50875" y1="42750" x2="50875" y2="42750"/>
                        <a14:foregroundMark x1="56500" y1="42000" x2="56500" y2="42000"/>
                        <a14:foregroundMark x1="61125" y1="42000" x2="61125" y2="42000"/>
                        <a14:foregroundMark x1="64375" y1="41250" x2="64375" y2="41250"/>
                        <a14:foregroundMark x1="66000" y1="43750" x2="66000" y2="43750"/>
                        <a14:foregroundMark x1="68375" y1="41500" x2="68375" y2="41500"/>
                        <a14:foregroundMark x1="71375" y1="42500" x2="71375" y2="42500"/>
                        <a14:foregroundMark x1="76500" y1="41750" x2="76500" y2="41750"/>
                        <a14:foregroundMark x1="79500" y1="42000" x2="79500" y2="42000"/>
                        <a14:foregroundMark x1="86750" y1="41000" x2="86750" y2="41000"/>
                        <a14:foregroundMark x1="44250" y1="62250" x2="44250" y2="62250"/>
                        <a14:foregroundMark x1="47125" y1="56500" x2="47125" y2="56500"/>
                        <a14:foregroundMark x1="49500" y1="61500" x2="49500" y2="61500"/>
                        <a14:foregroundMark x1="50375" y1="55250" x2="50375" y2="55250"/>
                        <a14:foregroundMark x1="51125" y1="55250" x2="51125" y2="55250"/>
                        <a14:foregroundMark x1="51750" y1="55500" x2="51750" y2="55500"/>
                        <a14:foregroundMark x1="54250" y1="61500" x2="54250" y2="61500"/>
                        <a14:foregroundMark x1="59875" y1="59500" x2="59875" y2="59500"/>
                        <a14:foregroundMark x1="63000" y1="57250" x2="63000" y2="57250"/>
                        <a14:foregroundMark x1="68375" y1="59000" x2="68375" y2="59000"/>
                        <a14:foregroundMark x1="72375" y1="60750" x2="72375" y2="60750"/>
                        <a14:foregroundMark x1="65375" y1="58750" x2="65375" y2="58750"/>
                        <a14:foregroundMark x1="37125" y1="32250" x2="37125" y2="32250"/>
                        <a14:foregroundMark x1="37000" y1="31250" x2="37000" y2="31250"/>
                        <a14:foregroundMark x1="36875" y1="36500" x2="36875" y2="36500"/>
                        <a14:foregroundMark x1="36750" y1="39750" x2="36750" y2="39750"/>
                        <a14:foregroundMark x1="36875" y1="44500" x2="36875" y2="44500"/>
                        <a14:foregroundMark x1="36875" y1="50500" x2="36875" y2="50500"/>
                        <a14:foregroundMark x1="36875" y1="57250" x2="36875" y2="57250"/>
                        <a14:foregroundMark x1="37125" y1="62750" x2="37125" y2="62750"/>
                        <a14:foregroundMark x1="37000" y1="68500" x2="37000" y2="68500"/>
                        <a14:foregroundMark x1="36750" y1="53500" x2="36750" y2="53500"/>
                        <a14:foregroundMark x1="36625" y1="60250" x2="36625" y2="60250"/>
                        <a14:foregroundMark x1="36750" y1="64250" x2="36750" y2="64250"/>
                        <a14:foregroundMark x1="36625" y1="70250" x2="36625" y2="70250"/>
                        <a14:foregroundMark x1="16875" y1="30000" x2="16875" y2="30000"/>
                        <a14:foregroundMark x1="17750" y1="30250" x2="17750" y2="30250"/>
                        <a14:foregroundMark x1="18250" y1="30750" x2="18250" y2="30750"/>
                        <a14:foregroundMark x1="18625" y1="30750" x2="22250" y2="35000"/>
                        <a14:foregroundMark x1="21625" y1="32500" x2="21625" y2="32500"/>
                        <a14:foregroundMark x1="21625" y1="33000" x2="17750" y2="30750"/>
                        <a14:foregroundMark x1="13875" y1="44750" x2="13125" y2="40500"/>
                        <a14:foregroundMark x1="14750" y1="63500" x2="15000" y2="51000"/>
                        <a14:foregroundMark x1="15000" y1="51000" x2="16000" y2="47500"/>
                        <a14:foregroundMark x1="16250" y1="67500" x2="15000" y2="63250"/>
                        <a14:foregroundMark x1="28000" y1="30750" x2="30125" y2="36750"/>
                        <a14:foregroundMark x1="37000" y1="50750" x2="37000" y2="43500"/>
                        <a14:foregroundMark x1="37125" y1="53750" x2="37125" y2="39750"/>
                        <a14:backgroundMark x1="47625" y1="47000" x2="47625" y2="47000"/>
                        <a14:backgroundMark x1="64500" y1="46750" x2="64500" y2="46750"/>
                        <a14:backgroundMark x1="76000" y1="47000" x2="76000" y2="47000"/>
                        <a14:backgroundMark x1="69375" y1="60250" x2="69375" y2="60250"/>
                        <a14:backgroundMark x1="37500" y1="33250" x2="37500" y2="33250"/>
                        <a14:backgroundMark x1="37375" y1="33000" x2="37375" y2="33000"/>
                        <a14:backgroundMark x1="37625" y1="32500" x2="37625" y2="32500"/>
                        <a14:backgroundMark x1="37500" y1="32500" x2="37500" y2="32500"/>
                      </a14:backgroundRemoval>
                    </a14:imgEffect>
                  </a14:imgLayer>
                </a14:imgProps>
              </a:ext>
              <a:ext uri="{28A0092B-C50C-407E-A947-70E740481C1C}">
                <a14:useLocalDpi xmlns:a14="http://schemas.microsoft.com/office/drawing/2010/main"/>
              </a:ext>
            </a:extLst>
          </a:blip>
          <a:srcRect/>
          <a:stretch>
            <a:fillRect/>
          </a:stretch>
        </p:blipFill>
        <p:spPr bwMode="auto">
          <a:xfrm>
            <a:off x="7451220" y="5885863"/>
            <a:ext cx="1862739" cy="931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10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13" name="Grafik 1" descr="&lt;tb&gt;&lt;regionid&gt;bde4a3c0-b08b-4b19-ade1-f5373d6f0aaf&lt;/regionid&gt; &lt;dir&gt;1&lt;/dir&gt;   &lt;condtition&gt;&lt;![CDATA[Branche = &quot;Energy und Utilities&quot; or Branche =  &quot;Alle Branchen&quot;]]&gt;&lt;/condtition&gt;&lt;/tb&gt;">
            <a:extLst>
              <a:ext uri="{FF2B5EF4-FFF2-40B4-BE49-F238E27FC236}">
                <a16:creationId xmlns:a16="http://schemas.microsoft.com/office/drawing/2014/main" id="{E8E314B2-3EED-4435-AFCF-09DCFF117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14" name="Textfeld 17">
            <a:extLst>
              <a:ext uri="{FF2B5EF4-FFF2-40B4-BE49-F238E27FC236}">
                <a16:creationId xmlns:a16="http://schemas.microsoft.com/office/drawing/2014/main" id="{C3F20E39-2304-481A-9ABA-05DCE796394F}"/>
              </a:ext>
            </a:extLst>
          </p:cNvPr>
          <p:cNvSpPr txBox="1"/>
          <p:nvPr/>
        </p:nvSpPr>
        <p:spPr>
          <a:xfrm>
            <a:off x="0" y="0"/>
            <a:ext cx="12192000" cy="646331"/>
          </a:xfrm>
          <a:prstGeom prst="rect">
            <a:avLst/>
          </a:prstGeom>
          <a:solidFill>
            <a:srgbClr val="00A300"/>
          </a:solidFill>
        </p:spPr>
        <p:txBody>
          <a:bodyPr wrap="square" rtlCol="0">
            <a:spAutoFit/>
          </a:bodyPr>
          <a:lstStyle/>
          <a:p>
            <a:pPr algn="ctr"/>
            <a:r>
              <a:rPr lang="de-AT" sz="3600" b="1" dirty="0">
                <a:solidFill>
                  <a:schemeClr val="bg1"/>
                </a:solidFill>
              </a:rPr>
              <a:t> Intelligent Kosten sparen - dox42 für Energy und Utilities </a:t>
            </a:r>
          </a:p>
        </p:txBody>
      </p:sp>
      <p:sp>
        <p:nvSpPr>
          <p:cNvPr id="15" name="Abgerundetes Rechteck 21">
            <a:extLst>
              <a:ext uri="{FF2B5EF4-FFF2-40B4-BE49-F238E27FC236}">
                <a16:creationId xmlns:a16="http://schemas.microsoft.com/office/drawing/2014/main" id="{5C9012F3-F536-46FE-B529-10B13DBCADC4}"/>
              </a:ext>
            </a:extLst>
          </p:cNvPr>
          <p:cNvSpPr/>
          <p:nvPr/>
        </p:nvSpPr>
        <p:spPr>
          <a:xfrm>
            <a:off x="445477" y="1444226"/>
            <a:ext cx="4782972" cy="2570917"/>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dirty="0"/>
              <a:t>Verträge, Mitarbeiterverträge</a:t>
            </a:r>
          </a:p>
          <a:p>
            <a:pPr marL="285750" indent="-285750">
              <a:spcAft>
                <a:spcPts val="600"/>
              </a:spcAft>
              <a:buBlip>
                <a:blip r:embed="rId5"/>
              </a:buBlip>
            </a:pPr>
            <a:r>
              <a:rPr lang="de-AT" sz="2000" dirty="0"/>
              <a:t>Angebote, Bestellungen, Rechnungen</a:t>
            </a:r>
          </a:p>
          <a:p>
            <a:pPr marL="285750" indent="-285750">
              <a:spcAft>
                <a:spcPts val="600"/>
              </a:spcAft>
              <a:buBlip>
                <a:blip r:embed="rId5"/>
              </a:buBlip>
            </a:pPr>
            <a:r>
              <a:rPr lang="de-AT" sz="2000" dirty="0"/>
              <a:t>Rechtsdokumente</a:t>
            </a:r>
          </a:p>
          <a:p>
            <a:pPr marL="285750" indent="-285750">
              <a:spcAft>
                <a:spcPts val="600"/>
              </a:spcAft>
              <a:buBlip>
                <a:blip r:embed="rId5"/>
              </a:buBlip>
            </a:pPr>
            <a:r>
              <a:rPr lang="de-AT" sz="2000" dirty="0"/>
              <a:t>Serienbriefe</a:t>
            </a:r>
          </a:p>
          <a:p>
            <a:pPr marL="285750" indent="-285750">
              <a:spcAft>
                <a:spcPts val="600"/>
              </a:spcAft>
              <a:buBlip>
                <a:blip r:embed="rId5"/>
              </a:buBlip>
            </a:pPr>
            <a:r>
              <a:rPr lang="de-AT" sz="2000" dirty="0"/>
              <a:t>Projektmanagementberichte</a:t>
            </a:r>
          </a:p>
          <a:p>
            <a:pPr marL="285750" indent="-285750">
              <a:spcAft>
                <a:spcPts val="600"/>
              </a:spcAft>
              <a:buBlip>
                <a:blip r:embed="rId5"/>
              </a:buBlip>
            </a:pPr>
            <a:r>
              <a:rPr lang="de-AT" sz="2000" dirty="0"/>
              <a:t>Und viele weitere Anwendungen</a:t>
            </a:r>
          </a:p>
        </p:txBody>
      </p:sp>
      <p:sp>
        <p:nvSpPr>
          <p:cNvPr id="23" name="Abgerundetes Rechteck 5">
            <a:extLst>
              <a:ext uri="{FF2B5EF4-FFF2-40B4-BE49-F238E27FC236}">
                <a16:creationId xmlns:a16="http://schemas.microsoft.com/office/drawing/2014/main" id="{C5318B6B-2912-47EA-9731-449612DB07A7}"/>
              </a:ext>
            </a:extLst>
          </p:cNvPr>
          <p:cNvSpPr/>
          <p:nvPr/>
        </p:nvSpPr>
        <p:spPr>
          <a:xfrm>
            <a:off x="5549938" y="5231313"/>
            <a:ext cx="6196585" cy="116334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5" name="Grafik 20">
            <a:extLst>
              <a:ext uri="{FF2B5EF4-FFF2-40B4-BE49-F238E27FC236}">
                <a16:creationId xmlns:a16="http://schemas.microsoft.com/office/drawing/2014/main" id="{262A4D76-22CD-45BF-9FA4-0DB3F337BA8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916659" y="5330073"/>
            <a:ext cx="2088981" cy="908688"/>
          </a:xfrm>
          <a:prstGeom prst="rect">
            <a:avLst/>
          </a:prstGeom>
        </p:spPr>
      </p:pic>
      <p:pic>
        <p:nvPicPr>
          <p:cNvPr id="27" name="Grafik 21">
            <a:extLst>
              <a:ext uri="{FF2B5EF4-FFF2-40B4-BE49-F238E27FC236}">
                <a16:creationId xmlns:a16="http://schemas.microsoft.com/office/drawing/2014/main" id="{5946EC6C-AE90-4F3B-AC32-BC0BFA185E9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734611" y="5456804"/>
            <a:ext cx="1997375" cy="781957"/>
          </a:xfrm>
          <a:prstGeom prst="rect">
            <a:avLst/>
          </a:prstGeom>
        </p:spPr>
      </p:pic>
      <p:sp>
        <p:nvSpPr>
          <p:cNvPr id="29" name="Abgerundetes Rechteck 23">
            <a:extLst>
              <a:ext uri="{FF2B5EF4-FFF2-40B4-BE49-F238E27FC236}">
                <a16:creationId xmlns:a16="http://schemas.microsoft.com/office/drawing/2014/main" id="{0146DBE2-BA68-4724-8FB2-6E442BDB98DA}"/>
              </a:ext>
            </a:extLst>
          </p:cNvPr>
          <p:cNvSpPr/>
          <p:nvPr/>
        </p:nvSpPr>
        <p:spPr>
          <a:xfrm>
            <a:off x="5549938" y="1426878"/>
            <a:ext cx="6196585" cy="3517262"/>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„Egal ob es automatisierte Dokumente per E-Mail, PDF-Dokumente oder sogar </a:t>
            </a:r>
          </a:p>
          <a:p>
            <a:r>
              <a:rPr lang="de-DE" sz="2000" dirty="0">
                <a:solidFill>
                  <a:schemeClr val="tx1"/>
                </a:solidFill>
              </a:rPr>
              <a:t>dynamische Webseiten sind, mit </a:t>
            </a:r>
          </a:p>
          <a:p>
            <a:r>
              <a:rPr lang="de-DE" sz="2000" dirty="0">
                <a:solidFill>
                  <a:schemeClr val="tx1"/>
                </a:solidFill>
              </a:rPr>
              <a:t>dox42 können verschiedenste </a:t>
            </a:r>
          </a:p>
          <a:p>
            <a:r>
              <a:rPr lang="de-DE" sz="2000" dirty="0">
                <a:solidFill>
                  <a:schemeClr val="tx1"/>
                </a:solidFill>
              </a:rPr>
              <a:t>Aufgaben rasch und sehr </a:t>
            </a:r>
            <a:br>
              <a:rPr lang="de-DE" sz="2000" dirty="0">
                <a:solidFill>
                  <a:schemeClr val="tx1"/>
                </a:solidFill>
              </a:rPr>
            </a:br>
            <a:r>
              <a:rPr lang="de-DE" sz="2000" dirty="0">
                <a:solidFill>
                  <a:schemeClr val="tx1"/>
                </a:solidFill>
              </a:rPr>
              <a:t>einfach umgesetzt werden.“</a:t>
            </a: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                                                                                        Wolfram Bürgel</a:t>
            </a:r>
          </a:p>
          <a:p>
            <a:pPr algn="r"/>
            <a:r>
              <a:rPr lang="de-AT" sz="1600" dirty="0">
                <a:solidFill>
                  <a:schemeClr val="tx1"/>
                </a:solidFill>
                <a:ea typeface="Tahoma" panose="020B0604030504040204" pitchFamily="34" charset="0"/>
                <a:cs typeface="Tahoma" panose="020B0604030504040204" pitchFamily="34" charset="0"/>
              </a:rPr>
              <a:t>IT Leiter</a:t>
            </a:r>
          </a:p>
        </p:txBody>
      </p:sp>
      <p:pic>
        <p:nvPicPr>
          <p:cNvPr id="31" name="Grafik 40">
            <a:hlinkClick r:id="rId8"/>
            <a:extLst>
              <a:ext uri="{FF2B5EF4-FFF2-40B4-BE49-F238E27FC236}">
                <a16:creationId xmlns:a16="http://schemas.microsoft.com/office/drawing/2014/main" id="{2B017486-BFE9-4309-A60A-6E6AA43DEA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96688" y="3614725"/>
            <a:ext cx="1204491" cy="1204491"/>
          </a:xfrm>
          <a:prstGeom prst="rect">
            <a:avLst/>
          </a:prstGeom>
        </p:spPr>
      </p:pic>
      <p:pic>
        <p:nvPicPr>
          <p:cNvPr id="33" name="Grafik 42">
            <a:extLst>
              <a:ext uri="{FF2B5EF4-FFF2-40B4-BE49-F238E27FC236}">
                <a16:creationId xmlns:a16="http://schemas.microsoft.com/office/drawing/2014/main" id="{A7254F6F-3D5F-403D-9DB0-A72DDE92D04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190313" y="5305236"/>
            <a:ext cx="1037569" cy="1015499"/>
          </a:xfrm>
          <a:prstGeom prst="rect">
            <a:avLst/>
          </a:prstGeom>
        </p:spPr>
      </p:pic>
      <p:pic>
        <p:nvPicPr>
          <p:cNvPr id="35" name="Grafik 23">
            <a:extLst>
              <a:ext uri="{FF2B5EF4-FFF2-40B4-BE49-F238E27FC236}">
                <a16:creationId xmlns:a16="http://schemas.microsoft.com/office/drawing/2014/main" id="{965FAA65-E38F-4F7F-A768-627ED79E08C7}"/>
              </a:ext>
            </a:extLst>
          </p:cNvPr>
          <p:cNvPicPr>
            <a:picLocks noChangeAspect="1"/>
          </p:cNvPicPr>
          <p:nvPr/>
        </p:nvPicPr>
        <p:blipFill rotWithShape="1">
          <a:blip r:embed="rId11">
            <a:extLst>
              <a:ext uri="{28A0092B-C50C-407E-A947-70E740481C1C}">
                <a14:useLocalDpi xmlns:a14="http://schemas.microsoft.com/office/drawing/2010/main" val="0"/>
              </a:ext>
            </a:extLst>
          </a:blip>
          <a:srcRect l="8610" t="914" r="2975" b="10675"/>
          <a:stretch/>
        </p:blipFill>
        <p:spPr>
          <a:xfrm>
            <a:off x="9533851" y="2236970"/>
            <a:ext cx="1980000" cy="1980000"/>
          </a:xfrm>
          <a:prstGeom prst="rect">
            <a:avLst/>
          </a:prstGeom>
        </p:spPr>
      </p:pic>
      <p:pic>
        <p:nvPicPr>
          <p:cNvPr id="37" name="Grafik 11">
            <a:extLst>
              <a:ext uri="{FF2B5EF4-FFF2-40B4-BE49-F238E27FC236}">
                <a16:creationId xmlns:a16="http://schemas.microsoft.com/office/drawing/2014/main" id="{A0BB6A0F-ED1A-4262-B482-496376965A8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90313" y="4819216"/>
            <a:ext cx="1159109" cy="1575443"/>
          </a:xfrm>
          <a:prstGeom prst="rect">
            <a:avLst/>
          </a:prstGeom>
          <a:effectLst>
            <a:outerShdw blurRad="50800" dist="38100" dir="2700000" algn="tl" rotWithShape="0">
              <a:prstClr val="black">
                <a:alpha val="40000"/>
              </a:prstClr>
            </a:outerShdw>
          </a:effectLst>
        </p:spPr>
      </p:pic>
      <p:pic>
        <p:nvPicPr>
          <p:cNvPr id="39" name="Grafik 17">
            <a:extLst>
              <a:ext uri="{FF2B5EF4-FFF2-40B4-BE49-F238E27FC236}">
                <a16:creationId xmlns:a16="http://schemas.microsoft.com/office/drawing/2014/main" id="{55B58B96-C4A8-41B7-8BE4-41F78C0D69A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58055" y="4819216"/>
            <a:ext cx="1242583" cy="1575443"/>
          </a:xfrm>
          <a:prstGeom prst="rect">
            <a:avLst/>
          </a:prstGeom>
          <a:effectLst>
            <a:outerShdw blurRad="50800" dist="38100" dir="2700000" algn="tl" rotWithShape="0">
              <a:prstClr val="black">
                <a:alpha val="40000"/>
              </a:prstClr>
            </a:outerShdw>
          </a:effectLst>
        </p:spPr>
      </p:pic>
      <p:pic>
        <p:nvPicPr>
          <p:cNvPr id="41" name="Grafik 4">
            <a:extLst>
              <a:ext uri="{FF2B5EF4-FFF2-40B4-BE49-F238E27FC236}">
                <a16:creationId xmlns:a16="http://schemas.microsoft.com/office/drawing/2014/main" id="{BF0A8B97-BBCE-4689-AD94-2A3905B116F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66054" y="4825394"/>
            <a:ext cx="1114771" cy="156926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8335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12" name="Picture 11" descr="&lt;tb&gt;&lt;regionid&gt;bde4a3c0-b08b-4b19-ade1-f5373d6f0aaf&lt;/regionid&gt; &lt;dir&gt;1&lt;/dir&gt;   &lt;condtition&gt;&lt;![CDATA[Branche = &quot;Professional Services&quot; or Branche =  &quot;Alle Branchen&quot;]]&gt;&lt;/condtition&gt;&lt;/tb&gt;">
            <a:extLst>
              <a:ext uri="{FF2B5EF4-FFF2-40B4-BE49-F238E27FC236}">
                <a16:creationId xmlns:a16="http://schemas.microsoft.com/office/drawing/2014/main" id="{AECC2F5E-F3ED-43E0-BBC9-4E35C6541E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14" name="Textfeld 2">
            <a:extLst>
              <a:ext uri="{FF2B5EF4-FFF2-40B4-BE49-F238E27FC236}">
                <a16:creationId xmlns:a16="http://schemas.microsoft.com/office/drawing/2014/main" id="{9EF4FE30-9524-4852-93D0-2E7307047BDF}"/>
              </a:ext>
            </a:extLst>
          </p:cNvPr>
          <p:cNvSpPr txBox="1"/>
          <p:nvPr/>
        </p:nvSpPr>
        <p:spPr>
          <a:xfrm>
            <a:off x="1" y="0"/>
            <a:ext cx="12192000"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a:solidFill>
                  <a:schemeClr val="bg1"/>
                </a:solidFill>
              </a:rPr>
              <a:t>Prozesse automatisieren - dox42 für Professional Services</a:t>
            </a:r>
          </a:p>
        </p:txBody>
      </p:sp>
      <p:sp>
        <p:nvSpPr>
          <p:cNvPr id="15" name="Abgerundetes Rechteck 21">
            <a:extLst>
              <a:ext uri="{FF2B5EF4-FFF2-40B4-BE49-F238E27FC236}">
                <a16:creationId xmlns:a16="http://schemas.microsoft.com/office/drawing/2014/main" id="{A2233E1F-67E6-413C-91CA-4F817D157B73}"/>
              </a:ext>
            </a:extLst>
          </p:cNvPr>
          <p:cNvSpPr/>
          <p:nvPr/>
        </p:nvSpPr>
        <p:spPr>
          <a:xfrm>
            <a:off x="6941487" y="3986217"/>
            <a:ext cx="4834857" cy="2570917"/>
          </a:xfrm>
          <a:prstGeom prst="roundRect">
            <a:avLst/>
          </a:prstGeom>
          <a:solidFill>
            <a:schemeClr val="bg1">
              <a:alpha val="80000"/>
            </a:schemeClr>
          </a:solidFill>
        </p:spPr>
        <p:txBody>
          <a:bodyPr wrap="square">
            <a:spAutoFit/>
          </a:bodyPr>
          <a:lstStyle/>
          <a:p>
            <a:pPr marL="285750" indent="-285750">
              <a:spcAft>
                <a:spcPts val="600"/>
              </a:spcAft>
              <a:buBlip>
                <a:blip r:embed="rId5"/>
              </a:buBlip>
            </a:pPr>
            <a:r>
              <a:rPr lang="de-AT" sz="2000" dirty="0"/>
              <a:t>Angebote, Bestellungen, Rechnungen</a:t>
            </a:r>
          </a:p>
          <a:p>
            <a:pPr marL="285750" indent="-285750">
              <a:spcAft>
                <a:spcPts val="600"/>
              </a:spcAft>
              <a:buBlip>
                <a:blip r:embed="rId5"/>
              </a:buBlip>
            </a:pPr>
            <a:r>
              <a:rPr lang="de-AT" sz="2000" dirty="0"/>
              <a:t>Verträge, Mitarbeiterverträge</a:t>
            </a:r>
          </a:p>
          <a:p>
            <a:pPr marL="285750" indent="-285750">
              <a:spcAft>
                <a:spcPts val="600"/>
              </a:spcAft>
              <a:buBlip>
                <a:blip r:embed="rId5"/>
              </a:buBlip>
            </a:pPr>
            <a:r>
              <a:rPr lang="de-AT" sz="2000" dirty="0"/>
              <a:t>Projektmanagementberichte</a:t>
            </a:r>
          </a:p>
          <a:p>
            <a:pPr marL="285750" indent="-285750">
              <a:spcAft>
                <a:spcPts val="600"/>
              </a:spcAft>
              <a:buBlip>
                <a:blip r:embed="rId5"/>
              </a:buBlip>
            </a:pPr>
            <a:r>
              <a:rPr lang="de-AT" sz="2000" dirty="0"/>
              <a:t>Sales-Präsentationen</a:t>
            </a:r>
          </a:p>
          <a:p>
            <a:pPr marL="285750" indent="-285750">
              <a:spcAft>
                <a:spcPts val="600"/>
              </a:spcAft>
              <a:buBlip>
                <a:blip r:embed="rId5"/>
              </a:buBlip>
            </a:pPr>
            <a:r>
              <a:rPr lang="de-AT" sz="2000" dirty="0"/>
              <a:t>Serienbriefe</a:t>
            </a:r>
          </a:p>
          <a:p>
            <a:pPr marL="285750" indent="-285750">
              <a:spcAft>
                <a:spcPts val="600"/>
              </a:spcAft>
              <a:buBlip>
                <a:blip r:embed="rId5"/>
              </a:buBlip>
            </a:pPr>
            <a:r>
              <a:rPr lang="de-AT" sz="2000" dirty="0"/>
              <a:t>Und viele weitere Anwendungen</a:t>
            </a:r>
          </a:p>
        </p:txBody>
      </p:sp>
      <p:sp>
        <p:nvSpPr>
          <p:cNvPr id="17" name="Abgerundetes Rechteck 23">
            <a:extLst>
              <a:ext uri="{FF2B5EF4-FFF2-40B4-BE49-F238E27FC236}">
                <a16:creationId xmlns:a16="http://schemas.microsoft.com/office/drawing/2014/main" id="{7EDC0ED8-9CA8-43C7-B36F-168D3F8EBD21}"/>
              </a:ext>
            </a:extLst>
          </p:cNvPr>
          <p:cNvSpPr/>
          <p:nvPr/>
        </p:nvSpPr>
        <p:spPr>
          <a:xfrm>
            <a:off x="309872" y="983138"/>
            <a:ext cx="6232912" cy="4174872"/>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de-DE" sz="2000" dirty="0">
                <a:solidFill>
                  <a:schemeClr val="tx1"/>
                </a:solidFill>
              </a:rPr>
              <a:t>„Uns gefällt an dox42 die Flexibilität kombiniert mit den Möglichkeiten zur Automatisierung. Unsere Offerte können wir nun effizient und gleichzeitig individuell auf den Kunden abgestimmt automatisch generieren. Das unterstützt direkt </a:t>
            </a:r>
          </a:p>
          <a:p>
            <a:pPr algn="just"/>
            <a:r>
              <a:rPr lang="de-DE" sz="2000" dirty="0">
                <a:solidFill>
                  <a:schemeClr val="tx1"/>
                </a:solidFill>
              </a:rPr>
              <a:t>unser Geschäft, denn die Nähe zu </a:t>
            </a:r>
          </a:p>
          <a:p>
            <a:pPr algn="just"/>
            <a:r>
              <a:rPr lang="de-DE" sz="2000" dirty="0">
                <a:solidFill>
                  <a:schemeClr val="tx1"/>
                </a:solidFill>
              </a:rPr>
              <a:t>unseren Kunden wird im </a:t>
            </a:r>
          </a:p>
          <a:p>
            <a:pPr algn="just"/>
            <a:r>
              <a:rPr lang="de-DE" sz="2000" dirty="0">
                <a:solidFill>
                  <a:schemeClr val="tx1"/>
                </a:solidFill>
              </a:rPr>
              <a:t>zunehmend digitalisierten </a:t>
            </a:r>
          </a:p>
          <a:p>
            <a:pPr algn="just"/>
            <a:r>
              <a:rPr lang="de-DE" sz="2000" dirty="0">
                <a:solidFill>
                  <a:schemeClr val="tx1"/>
                </a:solidFill>
              </a:rPr>
              <a:t>Umfeld noch wichtiger.“ </a:t>
            </a:r>
            <a:r>
              <a:rPr lang="de-AT" sz="2000" dirty="0">
                <a:solidFill>
                  <a:schemeClr val="tx1"/>
                </a:solidFill>
                <a:ea typeface="Tahoma" panose="020B0604030504040204" pitchFamily="34" charset="0"/>
                <a:cs typeface="Tahoma" panose="020B0604030504040204" pitchFamily="34" charset="0"/>
              </a:rPr>
              <a:t>			   </a:t>
            </a:r>
          </a:p>
          <a:p>
            <a:r>
              <a:rPr lang="de-AT" sz="1600" dirty="0">
                <a:solidFill>
                  <a:schemeClr val="tx1"/>
                </a:solidFill>
                <a:ea typeface="Tahoma" panose="020B0604030504040204" pitchFamily="34" charset="0"/>
                <a:cs typeface="Tahoma" panose="020B0604030504040204" pitchFamily="34" charset="0"/>
              </a:rPr>
              <a:t>	</a:t>
            </a:r>
          </a:p>
        </p:txBody>
      </p:sp>
      <p:pic>
        <p:nvPicPr>
          <p:cNvPr id="27" name="Picture 26">
            <a:extLst>
              <a:ext uri="{FF2B5EF4-FFF2-40B4-BE49-F238E27FC236}">
                <a16:creationId xmlns:a16="http://schemas.microsoft.com/office/drawing/2014/main" id="{C9355E3D-1870-4C17-8A12-282A67868A5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3214" y="4218776"/>
            <a:ext cx="1528521" cy="704749"/>
          </a:xfrm>
          <a:prstGeom prst="rect">
            <a:avLst/>
          </a:prstGeom>
        </p:spPr>
      </p:pic>
      <p:pic>
        <p:nvPicPr>
          <p:cNvPr id="29" name="Picture 28">
            <a:extLst>
              <a:ext uri="{FF2B5EF4-FFF2-40B4-BE49-F238E27FC236}">
                <a16:creationId xmlns:a16="http://schemas.microsoft.com/office/drawing/2014/main" id="{26081530-5652-4A52-97B7-06E738E983A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71" t="1669" r="1171" b="4764"/>
          <a:stretch/>
        </p:blipFill>
        <p:spPr>
          <a:xfrm>
            <a:off x="4296000" y="2782529"/>
            <a:ext cx="1800000" cy="1800000"/>
          </a:xfrm>
          <a:prstGeom prst="rect">
            <a:avLst/>
          </a:prstGeom>
        </p:spPr>
      </p:pic>
      <p:sp>
        <p:nvSpPr>
          <p:cNvPr id="31" name="Abgerundetes Rechteck 5">
            <a:extLst>
              <a:ext uri="{FF2B5EF4-FFF2-40B4-BE49-F238E27FC236}">
                <a16:creationId xmlns:a16="http://schemas.microsoft.com/office/drawing/2014/main" id="{AC8AD7B5-4622-4F76-95D7-1DBD6A820E99}"/>
              </a:ext>
            </a:extLst>
          </p:cNvPr>
          <p:cNvSpPr/>
          <p:nvPr/>
        </p:nvSpPr>
        <p:spPr>
          <a:xfrm>
            <a:off x="309872" y="5393788"/>
            <a:ext cx="6232912" cy="1163346"/>
          </a:xfrm>
          <a:prstGeom prst="round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3" name="Picture 32">
            <a:extLst>
              <a:ext uri="{FF2B5EF4-FFF2-40B4-BE49-F238E27FC236}">
                <a16:creationId xmlns:a16="http://schemas.microsoft.com/office/drawing/2014/main" id="{E0301AAC-4CA9-47B9-97D0-0DB4FE1D65EF}"/>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483214" y="5757334"/>
            <a:ext cx="1544227" cy="436254"/>
          </a:xfrm>
          <a:prstGeom prst="rect">
            <a:avLst/>
          </a:prstGeom>
        </p:spPr>
      </p:pic>
      <p:pic>
        <p:nvPicPr>
          <p:cNvPr id="35" name="Picture 34">
            <a:extLst>
              <a:ext uri="{FF2B5EF4-FFF2-40B4-BE49-F238E27FC236}">
                <a16:creationId xmlns:a16="http://schemas.microsoft.com/office/drawing/2014/main" id="{04BEF52F-22E7-47DD-844B-18E62D9F46C9}"/>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7810" y="5653561"/>
            <a:ext cx="1708237" cy="586001"/>
          </a:xfrm>
          <a:prstGeom prst="rect">
            <a:avLst/>
          </a:prstGeom>
        </p:spPr>
      </p:pic>
      <p:pic>
        <p:nvPicPr>
          <p:cNvPr id="37" name="Picture 36">
            <a:extLst>
              <a:ext uri="{FF2B5EF4-FFF2-40B4-BE49-F238E27FC236}">
                <a16:creationId xmlns:a16="http://schemas.microsoft.com/office/drawing/2014/main" id="{DFE26837-583F-4661-A5F2-364E6354D7D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76417" y="5680081"/>
            <a:ext cx="1801174" cy="618050"/>
          </a:xfrm>
          <a:prstGeom prst="rect">
            <a:avLst/>
          </a:prstGeom>
        </p:spPr>
      </p:pic>
      <p:sp>
        <p:nvSpPr>
          <p:cNvPr id="39" name="TextBox 38">
            <a:extLst>
              <a:ext uri="{FF2B5EF4-FFF2-40B4-BE49-F238E27FC236}">
                <a16:creationId xmlns:a16="http://schemas.microsoft.com/office/drawing/2014/main" id="{845D3E08-9B51-411C-951F-2B194E3ADF73}"/>
              </a:ext>
            </a:extLst>
          </p:cNvPr>
          <p:cNvSpPr txBox="1"/>
          <p:nvPr/>
        </p:nvSpPr>
        <p:spPr>
          <a:xfrm>
            <a:off x="4272276" y="4582529"/>
            <a:ext cx="1878237" cy="861774"/>
          </a:xfrm>
          <a:prstGeom prst="rect">
            <a:avLst/>
          </a:prstGeom>
          <a:noFill/>
        </p:spPr>
        <p:txBody>
          <a:bodyPr wrap="square" rtlCol="0">
            <a:spAutoFit/>
          </a:bodyPr>
          <a:lstStyle/>
          <a:p>
            <a:pPr algn="r"/>
            <a:r>
              <a:rPr lang="de-AT" sz="1600" dirty="0">
                <a:ea typeface="Tahoma" panose="020B0604030504040204" pitchFamily="34" charset="0"/>
                <a:cs typeface="Tahoma" panose="020B0604030504040204" pitchFamily="34" charset="0"/>
              </a:rPr>
              <a:t>Daniel Gwerder  </a:t>
            </a:r>
            <a:r>
              <a:rPr lang="en-US" sz="1600" dirty="0">
                <a:ea typeface="Tahoma" panose="020B0604030504040204" pitchFamily="34" charset="0"/>
                <a:cs typeface="Tahoma" panose="020B0604030504040204" pitchFamily="34" charset="0"/>
              </a:rPr>
              <a:t>Leiter Business IT</a:t>
            </a:r>
          </a:p>
          <a:p>
            <a:endParaRPr lang="de-AT" dirty="0"/>
          </a:p>
        </p:txBody>
      </p:sp>
    </p:spTree>
    <p:extLst>
      <p:ext uri="{BB962C8B-B14F-4D97-AF65-F5344CB8AC3E}">
        <p14:creationId xmlns:p14="http://schemas.microsoft.com/office/powerpoint/2010/main" val="13301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0" name="Grafik 4" descr="&lt;tb&gt;&lt;regionid&gt;bde4a3c0-b08b-4b19-ade1-f5373d6f0aaf&lt;/regionid&gt; &lt;dir&gt;1&lt;/dir&gt;   &lt;condtition&gt;&lt;![CDATA[Branche = &quot;Retail und Food&quot; or  Branche = &quot;Alle Branchen&quot;]]&gt;&lt;/condtition&gt;&lt;/tb&gt;">
            <a:extLst>
              <a:ext uri="{FF2B5EF4-FFF2-40B4-BE49-F238E27FC236}">
                <a16:creationId xmlns:a16="http://schemas.microsoft.com/office/drawing/2014/main" id="{693A2744-9789-4330-A93E-743804EB5B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159" y="86218"/>
            <a:ext cx="781159" cy="600159"/>
          </a:xfrm>
          <a:prstGeom prst="rect">
            <a:avLst/>
          </a:prstGeom>
        </p:spPr>
      </p:pic>
      <p:sp>
        <p:nvSpPr>
          <p:cNvPr id="11" name="Textfeld 15">
            <a:extLst>
              <a:ext uri="{FF2B5EF4-FFF2-40B4-BE49-F238E27FC236}">
                <a16:creationId xmlns:a16="http://schemas.microsoft.com/office/drawing/2014/main" id="{3DC0046F-7C08-4AFB-AB95-2B5F5B81F9BC}"/>
              </a:ext>
            </a:extLst>
          </p:cNvPr>
          <p:cNvSpPr txBox="1"/>
          <p:nvPr/>
        </p:nvSpPr>
        <p:spPr>
          <a:xfrm>
            <a:off x="-2" y="0"/>
            <a:ext cx="12185689" cy="646331"/>
          </a:xfrm>
          <a:prstGeom prst="rect">
            <a:avLst/>
          </a:prstGeom>
          <a:solidFill>
            <a:srgbClr val="00A300"/>
          </a:solidFill>
        </p:spPr>
        <p:txBody>
          <a:bodyPr wrap="square" rtlCol="0">
            <a:spAutoFit/>
          </a:bodyPr>
          <a:lstStyle/>
          <a:p>
            <a:pPr algn="ctr"/>
            <a:r>
              <a:rPr lang="de-AT" sz="3600" dirty="0">
                <a:solidFill>
                  <a:schemeClr val="bg1"/>
                </a:solidFill>
              </a:rPr>
              <a:t> </a:t>
            </a:r>
            <a:r>
              <a:rPr lang="de-AT" sz="3600" b="1" dirty="0">
                <a:solidFill>
                  <a:schemeClr val="bg1"/>
                </a:solidFill>
              </a:rPr>
              <a:t>Schnell und zuverlässig - dox42 für Retail &amp; Food</a:t>
            </a:r>
          </a:p>
        </p:txBody>
      </p:sp>
      <p:sp>
        <p:nvSpPr>
          <p:cNvPr id="17" name="Abgerundetes Rechteck 23">
            <a:extLst>
              <a:ext uri="{FF2B5EF4-FFF2-40B4-BE49-F238E27FC236}">
                <a16:creationId xmlns:a16="http://schemas.microsoft.com/office/drawing/2014/main" id="{DD657313-2D45-4A0E-BEED-084E651F3255}"/>
              </a:ext>
            </a:extLst>
          </p:cNvPr>
          <p:cNvSpPr/>
          <p:nvPr/>
        </p:nvSpPr>
        <p:spPr>
          <a:xfrm>
            <a:off x="5165559" y="1030447"/>
            <a:ext cx="6859270" cy="3824098"/>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„Im Rahmen der Einführung eines ERP Systems lieferte dox42 eine Lösung zur Dokumentengenerierung, die den Fachanwendern Konfigurationsmöglichkeiten </a:t>
            </a:r>
          </a:p>
          <a:p>
            <a:r>
              <a:rPr lang="de-DE" sz="2000" dirty="0">
                <a:solidFill>
                  <a:schemeClr val="tx1"/>
                </a:solidFill>
              </a:rPr>
              <a:t>der Templates bietet. dox42 hat sich </a:t>
            </a:r>
          </a:p>
          <a:p>
            <a:r>
              <a:rPr lang="de-DE" sz="2000" dirty="0">
                <a:solidFill>
                  <a:schemeClr val="tx1"/>
                </a:solidFill>
              </a:rPr>
              <a:t>bislang sehr gut bewährt, so dass wir </a:t>
            </a:r>
          </a:p>
          <a:p>
            <a:r>
              <a:rPr lang="de-DE" sz="2000" dirty="0">
                <a:solidFill>
                  <a:schemeClr val="tx1"/>
                </a:solidFill>
              </a:rPr>
              <a:t>weitere Belege mit dox42 realisieren.“</a:t>
            </a:r>
          </a:p>
          <a:p>
            <a:r>
              <a:rPr lang="de-AT" sz="2000" dirty="0">
                <a:solidFill>
                  <a:schemeClr val="tx1"/>
                </a:solidFill>
                <a:ea typeface="Tahoma" panose="020B0604030504040204" pitchFamily="34" charset="0"/>
                <a:cs typeface="Tahoma" panose="020B0604030504040204" pitchFamily="34" charset="0"/>
              </a:rPr>
              <a:t>			</a:t>
            </a:r>
          </a:p>
          <a:p>
            <a:r>
              <a:rPr lang="de-AT" sz="20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 </a:t>
            </a:r>
          </a:p>
          <a:p>
            <a:pPr algn="r"/>
            <a:r>
              <a:rPr lang="de-AT" sz="1600" dirty="0">
                <a:solidFill>
                  <a:schemeClr val="tx1"/>
                </a:solidFill>
                <a:ea typeface="Tahoma" panose="020B0604030504040204" pitchFamily="34" charset="0"/>
                <a:cs typeface="Tahoma" panose="020B0604030504040204" pitchFamily="34" charset="0"/>
              </a:rPr>
              <a:t>Benjamin Biendara</a:t>
            </a:r>
          </a:p>
          <a:p>
            <a:pPr algn="r"/>
            <a:r>
              <a:rPr lang="de-AT" sz="1600" dirty="0">
                <a:solidFill>
                  <a:schemeClr val="tx1"/>
                </a:solidFill>
                <a:ea typeface="Tahoma" panose="020B0604030504040204" pitchFamily="34" charset="0"/>
                <a:cs typeface="Tahoma" panose="020B0604030504040204" pitchFamily="34" charset="0"/>
              </a:rPr>
              <a:t>Business Analyst</a:t>
            </a:r>
          </a:p>
        </p:txBody>
      </p:sp>
      <p:pic>
        <p:nvPicPr>
          <p:cNvPr id="19" name="Grafik 30">
            <a:hlinkClick r:id="rId5"/>
            <a:extLst>
              <a:ext uri="{FF2B5EF4-FFF2-40B4-BE49-F238E27FC236}">
                <a16:creationId xmlns:a16="http://schemas.microsoft.com/office/drawing/2014/main" id="{06FA70E6-ED9B-4E24-A41A-7F1B186AFAC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442222" y="3356825"/>
            <a:ext cx="2395412" cy="819318"/>
          </a:xfrm>
          <a:prstGeom prst="rect">
            <a:avLst/>
          </a:prstGeom>
        </p:spPr>
      </p:pic>
      <p:sp>
        <p:nvSpPr>
          <p:cNvPr id="21" name="Abgerundetes Rechteck 13">
            <a:extLst>
              <a:ext uri="{FF2B5EF4-FFF2-40B4-BE49-F238E27FC236}">
                <a16:creationId xmlns:a16="http://schemas.microsoft.com/office/drawing/2014/main" id="{B0F0C10D-01B4-45CE-9A04-EE0FFE086FD2}"/>
              </a:ext>
            </a:extLst>
          </p:cNvPr>
          <p:cNvSpPr/>
          <p:nvPr/>
        </p:nvSpPr>
        <p:spPr>
          <a:xfrm>
            <a:off x="5165559" y="5057068"/>
            <a:ext cx="6854776" cy="1423943"/>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3" name="Grafik 16">
            <a:extLst>
              <a:ext uri="{FF2B5EF4-FFF2-40B4-BE49-F238E27FC236}">
                <a16:creationId xmlns:a16="http://schemas.microsoft.com/office/drawing/2014/main" id="{ECE89532-7D60-4C01-B532-C88DF5732AA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29413" y="5367347"/>
            <a:ext cx="1936297" cy="754255"/>
          </a:xfrm>
          <a:prstGeom prst="rect">
            <a:avLst/>
          </a:prstGeom>
        </p:spPr>
      </p:pic>
      <p:pic>
        <p:nvPicPr>
          <p:cNvPr id="25" name="Grafik 17">
            <a:extLst>
              <a:ext uri="{FF2B5EF4-FFF2-40B4-BE49-F238E27FC236}">
                <a16:creationId xmlns:a16="http://schemas.microsoft.com/office/drawing/2014/main" id="{3FCF8691-CD9F-4A2B-85DD-5300D4BE7AC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881126" y="5464636"/>
            <a:ext cx="1936297" cy="662284"/>
          </a:xfrm>
          <a:prstGeom prst="rect">
            <a:avLst/>
          </a:prstGeom>
        </p:spPr>
      </p:pic>
      <p:pic>
        <p:nvPicPr>
          <p:cNvPr id="27" name="Picture 2" descr="Die biologische Produktion - Bio Äpfel Vinschgau - Südtirol">
            <a:extLst>
              <a:ext uri="{FF2B5EF4-FFF2-40B4-BE49-F238E27FC236}">
                <a16:creationId xmlns:a16="http://schemas.microsoft.com/office/drawing/2014/main" id="{EB0FD064-D9A5-4C65-9B26-B0DA549AB634}"/>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442222" y="5296705"/>
            <a:ext cx="1936297" cy="895538"/>
          </a:xfrm>
          <a:prstGeom prst="rect">
            <a:avLst/>
          </a:prstGeom>
          <a:noFill/>
          <a:extLst>
            <a:ext uri="{909E8E84-426E-40DD-AFC4-6F175D3DCCD1}">
              <a14:hiddenFill xmlns:a14="http://schemas.microsoft.com/office/drawing/2010/main">
                <a:solidFill>
                  <a:srgbClr val="FFFFFF"/>
                </a:solidFill>
              </a14:hiddenFill>
            </a:ext>
          </a:extLst>
        </p:spPr>
      </p:pic>
      <p:pic>
        <p:nvPicPr>
          <p:cNvPr id="29" name="Grafik 6">
            <a:extLst>
              <a:ext uri="{FF2B5EF4-FFF2-40B4-BE49-F238E27FC236}">
                <a16:creationId xmlns:a16="http://schemas.microsoft.com/office/drawing/2014/main" id="{B7D084A6-57CE-4083-AAA4-ADD70923B77A}"/>
              </a:ext>
            </a:extLst>
          </p:cNvPr>
          <p:cNvPicPr>
            <a:picLocks noChangeAspect="1"/>
          </p:cNvPicPr>
          <p:nvPr/>
        </p:nvPicPr>
        <p:blipFill rotWithShape="1">
          <a:blip r:embed="rId9">
            <a:extLst>
              <a:ext uri="{28A0092B-C50C-407E-A947-70E740481C1C}">
                <a14:useLocalDpi xmlns:a14="http://schemas.microsoft.com/office/drawing/2010/main" val="0"/>
              </a:ext>
            </a:extLst>
          </a:blip>
          <a:srcRect l="-133" t="4172" r="23183" b="2206"/>
          <a:stretch/>
        </p:blipFill>
        <p:spPr>
          <a:xfrm flipH="1">
            <a:off x="9837423" y="2208351"/>
            <a:ext cx="1980000" cy="1980000"/>
          </a:xfrm>
          <a:prstGeom prst="rect">
            <a:avLst/>
          </a:prstGeom>
        </p:spPr>
      </p:pic>
      <p:sp>
        <p:nvSpPr>
          <p:cNvPr id="31" name="Abgerundetes Rechteck 23">
            <a:extLst>
              <a:ext uri="{FF2B5EF4-FFF2-40B4-BE49-F238E27FC236}">
                <a16:creationId xmlns:a16="http://schemas.microsoft.com/office/drawing/2014/main" id="{DE113F83-1C08-452C-97B8-5B5B96E910BD}"/>
              </a:ext>
            </a:extLst>
          </p:cNvPr>
          <p:cNvSpPr/>
          <p:nvPr/>
        </p:nvSpPr>
        <p:spPr>
          <a:xfrm>
            <a:off x="167170" y="3031958"/>
            <a:ext cx="4725771" cy="3449053"/>
          </a:xfrm>
          <a:prstGeom prst="roundRect">
            <a:avLst/>
          </a:prstGeom>
          <a:solidFill>
            <a:schemeClr val="bg1">
              <a:alpha val="80000"/>
            </a:schemeClr>
          </a:solidFill>
          <a:ln w="127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tx1"/>
                </a:solidFill>
              </a:rPr>
              <a:t>„</a:t>
            </a:r>
            <a:r>
              <a:rPr lang="en-GB" sz="2000" dirty="0">
                <a:solidFill>
                  <a:schemeClr val="tx1"/>
                </a:solidFill>
              </a:rPr>
              <a:t>Der Break-Even Point </a:t>
            </a:r>
          </a:p>
          <a:p>
            <a:r>
              <a:rPr lang="en-GB" sz="2000" dirty="0" err="1">
                <a:solidFill>
                  <a:schemeClr val="tx1"/>
                </a:solidFill>
              </a:rPr>
              <a:t>wurde</a:t>
            </a:r>
            <a:r>
              <a:rPr lang="en-GB" sz="2000" dirty="0">
                <a:solidFill>
                  <a:schemeClr val="tx1"/>
                </a:solidFill>
              </a:rPr>
              <a:t> </a:t>
            </a:r>
            <a:r>
              <a:rPr lang="en-GB" sz="2000" dirty="0" err="1">
                <a:solidFill>
                  <a:schemeClr val="tx1"/>
                </a:solidFill>
              </a:rPr>
              <a:t>nach</a:t>
            </a:r>
            <a:r>
              <a:rPr lang="en-GB" sz="2000" dirty="0">
                <a:solidFill>
                  <a:schemeClr val="tx1"/>
                </a:solidFill>
              </a:rPr>
              <a:t> </a:t>
            </a:r>
            <a:r>
              <a:rPr lang="en-GB" sz="2000" dirty="0" err="1">
                <a:solidFill>
                  <a:schemeClr val="tx1"/>
                </a:solidFill>
              </a:rPr>
              <a:t>nur</a:t>
            </a:r>
            <a:r>
              <a:rPr lang="en-GB" sz="2000" dirty="0">
                <a:solidFill>
                  <a:schemeClr val="tx1"/>
                </a:solidFill>
              </a:rPr>
              <a:t> </a:t>
            </a:r>
            <a:r>
              <a:rPr lang="en-GB" sz="2000" dirty="0" err="1">
                <a:solidFill>
                  <a:schemeClr val="tx1"/>
                </a:solidFill>
              </a:rPr>
              <a:t>vier</a:t>
            </a:r>
            <a:r>
              <a:rPr lang="en-GB" sz="2000" dirty="0">
                <a:solidFill>
                  <a:schemeClr val="tx1"/>
                </a:solidFill>
              </a:rPr>
              <a:t> </a:t>
            </a:r>
          </a:p>
          <a:p>
            <a:r>
              <a:rPr lang="en-GB" sz="2000" dirty="0" err="1">
                <a:solidFill>
                  <a:schemeClr val="tx1"/>
                </a:solidFill>
              </a:rPr>
              <a:t>Wochen</a:t>
            </a:r>
            <a:r>
              <a:rPr lang="en-GB" sz="2000" dirty="0">
                <a:solidFill>
                  <a:schemeClr val="tx1"/>
                </a:solidFill>
              </a:rPr>
              <a:t> </a:t>
            </a:r>
            <a:r>
              <a:rPr lang="en-GB" sz="2000" dirty="0" err="1">
                <a:solidFill>
                  <a:schemeClr val="tx1"/>
                </a:solidFill>
              </a:rPr>
              <a:t>erreicht</a:t>
            </a:r>
            <a:r>
              <a:rPr lang="en-GB" sz="2000" dirty="0">
                <a:solidFill>
                  <a:schemeClr val="tx1"/>
                </a:solidFill>
              </a:rPr>
              <a:t>.</a:t>
            </a:r>
            <a:r>
              <a:rPr lang="de-DE" sz="2000" dirty="0">
                <a:solidFill>
                  <a:schemeClr val="tx1"/>
                </a:solidFill>
              </a:rPr>
              <a:t>“</a:t>
            </a:r>
            <a:endParaRPr lang="de-AT" sz="2000" i="0" dirty="0">
              <a:solidFill>
                <a:srgbClr val="000000"/>
              </a:solidFill>
              <a:effectLst/>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endParaRPr lang="de-AT" sz="1600" dirty="0">
              <a:solidFill>
                <a:schemeClr val="tx1"/>
              </a:solidFill>
              <a:ea typeface="Tahoma" panose="020B0604030504040204" pitchFamily="34" charset="0"/>
              <a:cs typeface="Tahoma" panose="020B0604030504040204" pitchFamily="34" charset="0"/>
            </a:endParaRPr>
          </a:p>
          <a:p>
            <a:pPr algn="r"/>
            <a:r>
              <a:rPr lang="de-AT" sz="1600" dirty="0">
                <a:solidFill>
                  <a:schemeClr val="tx1"/>
                </a:solidFill>
                <a:ea typeface="Tahoma" panose="020B0604030504040204" pitchFamily="34" charset="0"/>
                <a:cs typeface="Tahoma" panose="020B0604030504040204" pitchFamily="34" charset="0"/>
              </a:rPr>
              <a:t>Elena Schneider</a:t>
            </a:r>
            <a:br>
              <a:rPr lang="de-AT" sz="1600" dirty="0">
                <a:solidFill>
                  <a:schemeClr val="tx1"/>
                </a:solidFill>
                <a:ea typeface="Tahoma" panose="020B0604030504040204" pitchFamily="34" charset="0"/>
                <a:cs typeface="Tahoma" panose="020B0604030504040204" pitchFamily="34" charset="0"/>
              </a:rPr>
            </a:br>
            <a:r>
              <a:rPr lang="de-AT" sz="1600" dirty="0">
                <a:solidFill>
                  <a:schemeClr val="tx1"/>
                </a:solidFill>
                <a:ea typeface="Tahoma" panose="020B0604030504040204" pitchFamily="34" charset="0"/>
                <a:cs typeface="Tahoma" panose="020B0604030504040204" pitchFamily="34" charset="0"/>
              </a:rPr>
              <a:t>IT - Project Manager</a:t>
            </a:r>
          </a:p>
        </p:txBody>
      </p:sp>
      <p:pic>
        <p:nvPicPr>
          <p:cNvPr id="33" name="Picture 32">
            <a:extLst>
              <a:ext uri="{FF2B5EF4-FFF2-40B4-BE49-F238E27FC236}">
                <a16:creationId xmlns:a16="http://schemas.microsoft.com/office/drawing/2014/main" id="{F303B9B2-A078-4829-94C7-447E9015F07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0891" t="9248" r="10119" b="38091"/>
          <a:stretch/>
        </p:blipFill>
        <p:spPr>
          <a:xfrm>
            <a:off x="2809914" y="3821121"/>
            <a:ext cx="1980000" cy="1980000"/>
          </a:xfrm>
          <a:prstGeom prst="rect">
            <a:avLst/>
          </a:prstGeom>
        </p:spPr>
      </p:pic>
      <p:pic>
        <p:nvPicPr>
          <p:cNvPr id="35" name="Grafik 8">
            <a:extLst>
              <a:ext uri="{FF2B5EF4-FFF2-40B4-BE49-F238E27FC236}">
                <a16:creationId xmlns:a16="http://schemas.microsoft.com/office/drawing/2014/main" id="{20DBF86A-1536-44BB-A1E3-E42757BD3E0A}"/>
              </a:ext>
            </a:extLst>
          </p:cNvPr>
          <p:cNvPicPr>
            <a:picLocks noChangeAspect="1"/>
          </p:cNvPicPr>
          <p:nvPr/>
        </p:nvPicPr>
        <p:blipFill>
          <a:blip r:embed="rId7">
            <a:extLst>
              <a:ext uri="{28A0092B-C50C-407E-A947-70E740481C1C}">
                <a14:useLocalDpi xmlns:a14="http://schemas.microsoft.com/office/drawing/2010/main"/>
              </a:ext>
            </a:extLst>
          </a:blip>
          <a:stretch/>
        </p:blipFill>
        <p:spPr>
          <a:xfrm>
            <a:off x="237809" y="4872895"/>
            <a:ext cx="2369193" cy="922883"/>
          </a:xfrm>
          <a:prstGeom prst="rect">
            <a:avLst/>
          </a:prstGeom>
        </p:spPr>
      </p:pic>
      <p:sp>
        <p:nvSpPr>
          <p:cNvPr id="37" name="Abgerundetes Rechteck 23">
            <a:extLst>
              <a:ext uri="{FF2B5EF4-FFF2-40B4-BE49-F238E27FC236}">
                <a16:creationId xmlns:a16="http://schemas.microsoft.com/office/drawing/2014/main" id="{C088F0EA-F990-421F-AFCE-E061681545DE}"/>
              </a:ext>
            </a:extLst>
          </p:cNvPr>
          <p:cNvSpPr/>
          <p:nvPr/>
        </p:nvSpPr>
        <p:spPr>
          <a:xfrm>
            <a:off x="167171" y="1044085"/>
            <a:ext cx="4725770" cy="1828799"/>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spcAft>
                <a:spcPts val="600"/>
              </a:spcAft>
              <a:buBlip>
                <a:blip r:embed="rId11"/>
              </a:buBlip>
            </a:pPr>
            <a:r>
              <a:rPr lang="de-AT" sz="2000" dirty="0">
                <a:solidFill>
                  <a:schemeClr val="tx1"/>
                </a:solidFill>
              </a:rPr>
              <a:t>Angebote, Bestellungen, Rechnungen</a:t>
            </a:r>
          </a:p>
          <a:p>
            <a:pPr marL="285750" indent="-285750">
              <a:spcAft>
                <a:spcPts val="600"/>
              </a:spcAft>
              <a:buBlip>
                <a:blip r:embed="rId11"/>
              </a:buBlip>
            </a:pPr>
            <a:r>
              <a:rPr lang="de-AT" sz="2000" dirty="0">
                <a:solidFill>
                  <a:schemeClr val="tx1"/>
                </a:solidFill>
              </a:rPr>
              <a:t>Mitarbeiterverträge</a:t>
            </a:r>
          </a:p>
          <a:p>
            <a:pPr marL="285750" indent="-285750">
              <a:spcAft>
                <a:spcPts val="600"/>
              </a:spcAft>
              <a:buBlip>
                <a:blip r:embed="rId11"/>
              </a:buBlip>
            </a:pPr>
            <a:r>
              <a:rPr lang="de-AT" sz="2000" dirty="0">
                <a:solidFill>
                  <a:schemeClr val="tx1"/>
                </a:solidFill>
              </a:rPr>
              <a:t>Rechtsdokumente</a:t>
            </a:r>
          </a:p>
          <a:p>
            <a:pPr marL="285750" indent="-285750">
              <a:spcAft>
                <a:spcPts val="600"/>
              </a:spcAft>
              <a:buBlip>
                <a:blip r:embed="rId11"/>
              </a:buBlip>
            </a:pPr>
            <a:r>
              <a:rPr lang="de-AT" sz="2000" dirty="0">
                <a:solidFill>
                  <a:schemeClr val="tx1"/>
                </a:solidFill>
              </a:rPr>
              <a:t>Und viele weitere Anwendungen</a:t>
            </a:r>
          </a:p>
        </p:txBody>
      </p:sp>
    </p:spTree>
    <p:extLst>
      <p:ext uri="{BB962C8B-B14F-4D97-AF65-F5344CB8AC3E}">
        <p14:creationId xmlns:p14="http://schemas.microsoft.com/office/powerpoint/2010/main" val="35961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1250</Words>
  <Application>Microsoft Office PowerPoint</Application>
  <PresentationFormat>Widescreen</PresentationFormat>
  <Paragraphs>298</Paragraphs>
  <Slides>29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DIN-Medium</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Monica</dc:creator>
  <cp:lastModifiedBy>Norina Vogelsinger</cp:lastModifiedBy>
  <cp:revision>1250</cp:revision>
  <dcterms:created xsi:type="dcterms:W3CDTF">2017-02-20T18:33:34Z</dcterms:created>
  <dcterms:modified xsi:type="dcterms:W3CDTF">2020-11-11T12:47:19Z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x42DataMap">
    <vt:lpwstr>dox42_presentation_DE.dm</vt:lpwstr>
  </property>
</Properties>
</file>