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268" r:id="rId2"/>
    <p:sldId id="299" r:id="rId3"/>
    <p:sldId id="298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9" r:id="rId12"/>
    <p:sldId id="307" r:id="rId13"/>
    <p:sldId id="30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7791"/>
    <a:srgbClr val="4F6D87"/>
    <a:srgbClr val="2E567C"/>
    <a:srgbClr val="1C3854"/>
    <a:srgbClr val="246792"/>
    <a:srgbClr val="4A6883"/>
    <a:srgbClr val="266A94"/>
    <a:srgbClr val="6680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0" autoAdjust="0"/>
    <p:restoredTop sz="95206" autoAdjust="0"/>
  </p:normalViewPr>
  <p:slideViewPr>
    <p:cSldViewPr snapToGrid="0">
      <p:cViewPr varScale="1">
        <p:scale>
          <a:sx n="172" d="100"/>
          <a:sy n="172" d="100"/>
        </p:scale>
        <p:origin x="340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60C1A-97C8-43C0-9D18-A90F0041F1FF}" type="datetimeFigureOut">
              <a:rPr lang="en-US" smtClean="0"/>
              <a:t>12/18/2024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61ECC-002A-447E-9873-56755D590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161ECC-002A-447E-9873-56755D590B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31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18894-3390-48BD-8EE6-EC2AEAA82523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86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9DA34-4B94-4663-A603-C51BA0C2E217}" type="datetime1">
              <a:rPr lang="de-AT" smtClean="0"/>
              <a:t>18.12.2024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4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B003-5649-4DB4-B7F1-2650717C4455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35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F994A-D9B7-4565-9BFB-BFEA4198412B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0625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579E-5D56-4BF6-825C-3C1F435878CF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01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0A33-476A-4992-93B0-0384DDE1D59B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9422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B795-3DAA-4C26-B456-5B4BBDA7AC7C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41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E16E-B5D9-4AA1-AF5A-7F69762F4A98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8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2891-2D55-4789-BB90-3BEED1D3E2DA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9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C75C8-02CE-4E33-A5FA-E399481765CC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7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D2D4-DFA0-4E9F-A2B4-54962A21795F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966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84DB-F7D1-4D54-9EFF-785E7E097B54}" type="datetime1">
              <a:rPr lang="de-AT" smtClean="0"/>
              <a:t>18.12.2024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2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C105-399E-4CBE-8E77-354E15ADF434}" type="datetime1">
              <a:rPr lang="de-AT" smtClean="0"/>
              <a:t>18.12.2024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2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76132-091C-4066-940C-CDE04C24659E}" type="datetime1">
              <a:rPr lang="de-AT" smtClean="0"/>
              <a:t>18.12.2024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86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EE9DB-89BF-4095-849A-35316091D1FF}" type="datetime1">
              <a:rPr lang="de-AT" smtClean="0"/>
              <a:t>18.12.2024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32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E51A-4DBF-46E1-A05F-67A32F6ABD29}" type="datetime1">
              <a:rPr lang="de-AT" smtClean="0"/>
              <a:t>18.12.2024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5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7A9A-D728-4229-A4B9-7ED1C8359C75}" type="datetime1">
              <a:rPr lang="de-AT" smtClean="0"/>
              <a:t>18.12.2024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6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50092FE-113B-4EFD-B717-9F599050F1D4}" type="datetime1">
              <a:rPr lang="de-AT" smtClean="0"/>
              <a:t>18.12.2024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16DAC3-D33C-4736-932D-D597F3EBA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314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orange, Farbigkeit, gelb, Bernstein enthält.&#10;&#10;Automatisch generierte Beschreibung">
            <a:extLst>
              <a:ext uri="{FF2B5EF4-FFF2-40B4-BE49-F238E27FC236}">
                <a16:creationId xmlns:a16="http://schemas.microsoft.com/office/drawing/2014/main" id="{CAEC97BE-B845-AF11-05EF-6719FC094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5005853" y="5195337"/>
            <a:ext cx="41823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latin typeface="Europa-Light" panose="02000000000000000000" pitchFamily="50" charset="0"/>
              </a:rPr>
              <a:t>EmployeeData.Name</a:t>
            </a:r>
            <a:r>
              <a:rPr lang="en-US" sz="1600" dirty="0"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latin typeface="Europa-Light" panose="02000000000000000000" pitchFamily="50" charset="0"/>
              </a:rPr>
              <a:t>EmployeeData.Position</a:t>
            </a:r>
            <a:r>
              <a:rPr lang="en-US" sz="1600" dirty="0"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latin typeface="Europa-Light" panose="02000000000000000000" pitchFamily="50" charset="0"/>
              </a:rPr>
              <a:t>EmployeeData.Telephone</a:t>
            </a:r>
            <a:r>
              <a:rPr lang="en-US" sz="1600" dirty="0"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latin typeface="Europa-Light" panose="02000000000000000000" pitchFamily="50" charset="0"/>
              </a:rPr>
              <a:t>EmployeeData.Email</a:t>
            </a:r>
            <a:r>
              <a:rPr lang="en-US" sz="1600" dirty="0">
                <a:latin typeface="Europa-Light" panose="02000000000000000000" pitchFamily="50" charset="0"/>
              </a:rPr>
              <a:t>%&gt;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40109" y="3900002"/>
            <a:ext cx="5476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&lt;%</a:t>
            </a:r>
            <a:r>
              <a:rPr lang="en-US" sz="1400" dirty="0" err="1"/>
              <a:t>CustomerData.Name</a:t>
            </a:r>
            <a:r>
              <a:rPr lang="en-US" sz="1400" dirty="0"/>
              <a:t>%&gt;&lt;%</a:t>
            </a:r>
            <a:r>
              <a:rPr lang="en-US" sz="1400" dirty="0" err="1"/>
              <a:t>CustomerData.Academic_title</a:t>
            </a:r>
            <a:r>
              <a:rPr lang="en-US" sz="1400" dirty="0"/>
              <a:t>%&gt; |  &lt;%CustomerData.Adress_1%&gt; | &lt;%CustomerData.Adress_2%&gt;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840108" y="1950075"/>
            <a:ext cx="82022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4400" dirty="0" err="1">
                <a:latin typeface="Cal Sans SemiBold" pitchFamily="50" charset="0"/>
              </a:rPr>
              <a:t>Investmentproposal</a:t>
            </a:r>
            <a:r>
              <a:rPr lang="de-AT" sz="4400" dirty="0">
                <a:latin typeface="Cal Sans SemiBold" pitchFamily="50" charset="0"/>
              </a:rPr>
              <a:t> </a:t>
            </a:r>
            <a:r>
              <a:rPr lang="de-AT" sz="4400" dirty="0" err="1">
                <a:latin typeface="Cal Sans SemiBold" pitchFamily="50" charset="0"/>
              </a:rPr>
              <a:t>for</a:t>
            </a:r>
            <a:r>
              <a:rPr lang="de-AT" sz="4400" dirty="0">
                <a:latin typeface="Cal Sans SemiBold" pitchFamily="50" charset="0"/>
              </a:rPr>
              <a:t> </a:t>
            </a:r>
            <a:r>
              <a:rPr lang="en-US" sz="4400" dirty="0">
                <a:latin typeface="Cal Sans SemiBold" pitchFamily="50" charset="0"/>
              </a:rPr>
              <a:t>&lt;%</a:t>
            </a:r>
            <a:r>
              <a:rPr lang="en-US" sz="4400" dirty="0" err="1">
                <a:latin typeface="Cal Sans SemiBold" pitchFamily="50" charset="0"/>
              </a:rPr>
              <a:t>CustomerData.Name</a:t>
            </a:r>
            <a:r>
              <a:rPr lang="en-US" sz="4400" dirty="0">
                <a:latin typeface="Cal Sans SemiBold" pitchFamily="50" charset="0"/>
              </a:rPr>
              <a:t>%&gt;&lt;%</a:t>
            </a:r>
            <a:r>
              <a:rPr lang="en-US" sz="4400" dirty="0" err="1">
                <a:latin typeface="Cal Sans SemiBold" pitchFamily="50" charset="0"/>
              </a:rPr>
              <a:t>CustomerData.Academic_title</a:t>
            </a:r>
            <a:r>
              <a:rPr lang="en-US" sz="4400" dirty="0">
                <a:latin typeface="Cal Sans SemiBold" pitchFamily="50" charset="0"/>
              </a:rPr>
              <a:t>%&gt;</a:t>
            </a:r>
          </a:p>
        </p:txBody>
      </p:sp>
      <p:pic>
        <p:nvPicPr>
          <p:cNvPr id="5" name="Grafik 4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FA6808B2-22BE-54BC-27B1-4EC051626E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30" y="977661"/>
            <a:ext cx="2047972" cy="622925"/>
          </a:xfrm>
          <a:prstGeom prst="rect">
            <a:avLst/>
          </a:prstGeom>
        </p:spPr>
      </p:pic>
      <p:pic>
        <p:nvPicPr>
          <p:cNvPr id="4" name="Grafik 3" descr="&lt;par&gt;&lt;name&gt;&lt;![CDATA[EmployeeData.Photo]]&gt;&lt;/name&gt;&lt;datafieldid&gt;2ebf250d-1f19-4010-9d81-02f37d3db371&lt;/datafieldid&gt;&lt;type&gt;image&lt;/type&gt;&lt;format&gt;&lt;![CDATA[150]]&gt;&lt;/format&gt;&lt;path&gt;&lt;![CDATA[&lt;%DocPath%&gt;]]&gt;&lt;/path&gt;&lt;quality&gt;95&lt;/quality&gt;&lt;/par&gt;">
            <a:extLst>
              <a:ext uri="{FF2B5EF4-FFF2-40B4-BE49-F238E27FC236}">
                <a16:creationId xmlns:a16="http://schemas.microsoft.com/office/drawing/2014/main" id="{B7529807-DC53-D9A9-9662-582485CE99F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529" y="5093737"/>
            <a:ext cx="1278361" cy="35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50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fik 1">
            <a:extLst>
              <a:ext uri="{FF2B5EF4-FFF2-40B4-BE49-F238E27FC236}">
                <a16:creationId xmlns:a16="http://schemas.microsoft.com/office/drawing/2014/main" id="{A042F4DF-3DF2-D77A-637C-D737D3FA80F3}"/>
              </a:ext>
            </a:extLst>
          </p:cNvPr>
          <p:cNvSpPr/>
          <p:nvPr/>
        </p:nvSpPr>
        <p:spPr>
          <a:xfrm>
            <a:off x="863810" y="637953"/>
            <a:ext cx="3688392" cy="5727185"/>
          </a:xfrm>
          <a:custGeom>
            <a:avLst/>
            <a:gdLst>
              <a:gd name="connsiteX0" fmla="*/ 3025374 w 3688392"/>
              <a:gd name="connsiteY0" fmla="*/ 0 h 5727185"/>
              <a:gd name="connsiteX1" fmla="*/ 3688393 w 3688392"/>
              <a:gd name="connsiteY1" fmla="*/ 690123 h 5727185"/>
              <a:gd name="connsiteX2" fmla="*/ 3688393 w 3688392"/>
              <a:gd name="connsiteY2" fmla="*/ 5037063 h 5727185"/>
              <a:gd name="connsiteX3" fmla="*/ 3025374 w 3688392"/>
              <a:gd name="connsiteY3" fmla="*/ 5727186 h 5727185"/>
              <a:gd name="connsiteX4" fmla="*/ 663018 w 3688392"/>
              <a:gd name="connsiteY4" fmla="*/ 5727186 h 5727185"/>
              <a:gd name="connsiteX5" fmla="*/ 0 w 3688392"/>
              <a:gd name="connsiteY5" fmla="*/ 5037063 h 5727185"/>
              <a:gd name="connsiteX6" fmla="*/ 0 w 3688392"/>
              <a:gd name="connsiteY6" fmla="*/ 690123 h 5727185"/>
              <a:gd name="connsiteX7" fmla="*/ 663018 w 3688392"/>
              <a:gd name="connsiteY7" fmla="*/ 0 h 572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8392" h="5727185">
                <a:moveTo>
                  <a:pt x="3025374" y="0"/>
                </a:moveTo>
                <a:cubicBezTo>
                  <a:pt x="3391549" y="0"/>
                  <a:pt x="3688393" y="308979"/>
                  <a:pt x="3688393" y="690123"/>
                </a:cubicBezTo>
                <a:lnTo>
                  <a:pt x="3688393" y="5037063"/>
                </a:lnTo>
                <a:cubicBezTo>
                  <a:pt x="3688393" y="5418208"/>
                  <a:pt x="3391549" y="5727186"/>
                  <a:pt x="3025374" y="5727186"/>
                </a:cubicBezTo>
                <a:lnTo>
                  <a:pt x="663018" y="5727186"/>
                </a:lnTo>
                <a:cubicBezTo>
                  <a:pt x="296843" y="5727186"/>
                  <a:pt x="0" y="5418208"/>
                  <a:pt x="0" y="5037063"/>
                </a:cubicBezTo>
                <a:lnTo>
                  <a:pt x="0" y="690123"/>
                </a:lnTo>
                <a:cubicBezTo>
                  <a:pt x="0" y="308979"/>
                  <a:pt x="296843" y="0"/>
                  <a:pt x="663018" y="0"/>
                </a:cubicBezTo>
                <a:close/>
              </a:path>
            </a:pathLst>
          </a:custGeom>
          <a:gradFill>
            <a:gsLst>
              <a:gs pos="0">
                <a:srgbClr val="CB1967"/>
              </a:gs>
              <a:gs pos="11000">
                <a:srgbClr val="CD2261"/>
              </a:gs>
              <a:gs pos="29000">
                <a:srgbClr val="D33B53"/>
              </a:gs>
              <a:gs pos="52000">
                <a:srgbClr val="DC653B"/>
              </a:gs>
              <a:gs pos="78000">
                <a:srgbClr val="EA9E1B"/>
              </a:gs>
              <a:gs pos="99000">
                <a:srgbClr val="F6D000"/>
              </a:gs>
            </a:gsLst>
            <a:lin ang="189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D5DD03B-3FFE-ABC2-CF1A-3044088E4737}"/>
              </a:ext>
            </a:extLst>
          </p:cNvPr>
          <p:cNvSpPr txBox="1"/>
          <p:nvPr/>
        </p:nvSpPr>
        <p:spPr>
          <a:xfrm>
            <a:off x="1130594" y="2494185"/>
            <a:ext cx="31224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Based on your personal risk preferences, we have calculated an individual and improved diversification proposal for your current portfolio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D12950A-7AEB-4F96-5D33-0B619B246A2B}"/>
              </a:ext>
            </a:extLst>
          </p:cNvPr>
          <p:cNvSpPr txBox="1"/>
          <p:nvPr/>
        </p:nvSpPr>
        <p:spPr>
          <a:xfrm>
            <a:off x="1130594" y="1275078"/>
            <a:ext cx="32712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Proposal for the new risk diversification of your portfolio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8EF7229-4E4B-9C2D-811B-D0D52AEEA4D6}"/>
              </a:ext>
            </a:extLst>
          </p:cNvPr>
          <p:cNvSpPr txBox="1"/>
          <p:nvPr/>
        </p:nvSpPr>
        <p:spPr>
          <a:xfrm>
            <a:off x="5202670" y="1105037"/>
            <a:ext cx="41880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risk</a:t>
            </a:r>
            <a:r>
              <a:rPr lang="de-AT" sz="12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de-AT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diversification</a:t>
            </a:r>
            <a:r>
              <a:rPr lang="de-AT" sz="12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de-AT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proposal</a:t>
            </a:r>
            <a:r>
              <a:rPr lang="de-AT" sz="12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de-AT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for</a:t>
            </a:r>
            <a:r>
              <a:rPr lang="de-AT" sz="12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&lt;%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CustomerData.Name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%&gt;</a:t>
            </a:r>
          </a:p>
        </p:txBody>
      </p:sp>
      <p:pic>
        <p:nvPicPr>
          <p:cNvPr id="5" name="Grafik 4" descr="&lt;par&gt;&lt;name&gt;&lt;![CDATA[Risk_Diversification.Diversification]]&gt;&lt;/name&gt;&lt;datafieldid&gt;f2e1303b-ad33-4481-ba11-38da5dc74abf&lt;/datafieldid&gt;&lt;type&gt;image&lt;/type&gt;&lt;format&gt;&lt;![CDATA[400]]&gt;&lt;/format&gt;&lt;quality&gt;100&lt;/quality&gt;&lt;/par&gt;">
            <a:extLst>
              <a:ext uri="{FF2B5EF4-FFF2-40B4-BE49-F238E27FC236}">
                <a16:creationId xmlns:a16="http://schemas.microsoft.com/office/drawing/2014/main" id="{81BA356D-CBF2-97C5-6625-05A38CA87CE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670" y="2023980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74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DDF42CB-5F0D-F4D6-7D54-BBD548054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753" y="3570"/>
            <a:ext cx="12192000" cy="6854430"/>
          </a:xfrm>
          <a:prstGeom prst="rect">
            <a:avLst/>
          </a:prstGeom>
        </p:spPr>
      </p:pic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AE7751CB-EB21-E0FE-2D78-B6BA05F415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245173"/>
              </p:ext>
            </p:extLst>
          </p:nvPr>
        </p:nvGraphicFramePr>
        <p:xfrm>
          <a:off x="3137916" y="523653"/>
          <a:ext cx="8581643" cy="1764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449">
                  <a:extLst>
                    <a:ext uri="{9D8B030D-6E8A-4147-A177-3AD203B41FA5}">
                      <a16:colId xmlns:a16="http://schemas.microsoft.com/office/drawing/2014/main" val="3926521207"/>
                    </a:ext>
                  </a:extLst>
                </a:gridCol>
                <a:gridCol w="2134441">
                  <a:extLst>
                    <a:ext uri="{9D8B030D-6E8A-4147-A177-3AD203B41FA5}">
                      <a16:colId xmlns:a16="http://schemas.microsoft.com/office/drawing/2014/main" val="3075098677"/>
                    </a:ext>
                  </a:extLst>
                </a:gridCol>
                <a:gridCol w="1393377">
                  <a:extLst>
                    <a:ext uri="{9D8B030D-6E8A-4147-A177-3AD203B41FA5}">
                      <a16:colId xmlns:a16="http://schemas.microsoft.com/office/drawing/2014/main" val="2070729264"/>
                    </a:ext>
                  </a:extLst>
                </a:gridCol>
                <a:gridCol w="3493376">
                  <a:extLst>
                    <a:ext uri="{9D8B030D-6E8A-4147-A177-3AD203B41FA5}">
                      <a16:colId xmlns:a16="http://schemas.microsoft.com/office/drawing/2014/main" val="676705394"/>
                    </a:ext>
                  </a:extLst>
                </a:gridCol>
              </a:tblGrid>
              <a:tr h="50029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AT" sz="1800" b="0" kern="1200" dirty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Time-span</a:t>
                      </a:r>
                      <a:endParaRPr lang="en-US" sz="1800" b="0" kern="1200" dirty="0">
                        <a:solidFill>
                          <a:schemeClr val="bg2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b="0" kern="1200" noProof="0" dirty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Expected outcome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AT" sz="1800" b="0" kern="1200" dirty="0" err="1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volatility</a:t>
                      </a:r>
                      <a:endParaRPr lang="en-US" sz="1800" b="0" kern="1200" noProof="0" dirty="0">
                        <a:solidFill>
                          <a:schemeClr val="bg2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b="0" kern="1200" noProof="0" dirty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Chance of loss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71328"/>
                  </a:ext>
                </a:extLst>
              </a:tr>
              <a:tr h="126389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Risk_Profit_Forecast.Timeline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Risk_Profit_Forecast.ReturnFormated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Risk_Profit_Forecast.VolatilityFormated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Risk_Profit_Forecast.LossProbFormated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996666"/>
                  </a:ext>
                </a:extLst>
              </a:tr>
            </a:tbl>
          </a:graphicData>
        </a:graphic>
      </p:graphicFrame>
      <p:pic>
        <p:nvPicPr>
          <p:cNvPr id="6" name="Grafik 5" descr="&lt;par&gt;&lt;name&gt;&lt;![CDATA[Risk_Profit_Forecast_chart.Diagramm 1]]&gt;&lt;/name&gt;&lt;datafieldid&gt;a9f3fa4d-b63b-4697-9210-32943c60e847&lt;/datafieldid&gt;&lt;type&gt;image&lt;/type&gt;&lt;format&gt;&lt;![CDATA[355]]&gt;&lt;/format&gt;&lt;quality&gt;100&lt;/quality&gt;&lt;/par&gt;">
            <a:extLst>
              <a:ext uri="{FF2B5EF4-FFF2-40B4-BE49-F238E27FC236}">
                <a16:creationId xmlns:a16="http://schemas.microsoft.com/office/drawing/2014/main" id="{0CD53088-27B3-FFF0-52C9-A9D72E99AE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620" y="2895478"/>
            <a:ext cx="2019760" cy="53352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23CE1EE-606A-5584-151A-3F5BE275E9FC}"/>
              </a:ext>
            </a:extLst>
          </p:cNvPr>
          <p:cNvSpPr txBox="1"/>
          <p:nvPr/>
        </p:nvSpPr>
        <p:spPr>
          <a:xfrm rot="16200000">
            <a:off x="-2416420" y="2932987"/>
            <a:ext cx="57727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Century Gothic" panose="020B0502020202020204"/>
              </a:rPr>
              <a:t>Risk and profit expectation for </a:t>
            </a:r>
            <a:r>
              <a:rPr kumimoji="0" lang="de-AT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&lt;%</a:t>
            </a:r>
            <a:r>
              <a:rPr kumimoji="0" lang="de-AT" sz="28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CustomerData.Name</a:t>
            </a:r>
            <a:r>
              <a:rPr kumimoji="0" lang="de-AT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%&gt;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2872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7CF6C093-00A7-4CE3-274B-609DAD742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3485" y="3230526"/>
            <a:ext cx="7983702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D4A8ED8-84F0-B370-F54F-584B9D7876F2}"/>
              </a:ext>
            </a:extLst>
          </p:cNvPr>
          <p:cNvSpPr txBox="1"/>
          <p:nvPr/>
        </p:nvSpPr>
        <p:spPr>
          <a:xfrm>
            <a:off x="942753" y="4787573"/>
            <a:ext cx="43309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+mj-lt"/>
              </a:rPr>
              <a:t>Your money is in good hands with us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761293F-5C28-86FF-E262-2BBC329FBE92}"/>
              </a:ext>
            </a:extLst>
          </p:cNvPr>
          <p:cNvSpPr txBox="1"/>
          <p:nvPr/>
        </p:nvSpPr>
        <p:spPr>
          <a:xfrm>
            <a:off x="942753" y="1013384"/>
            <a:ext cx="68261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Thank you very much for your inquiry, we are looking forward to taking over your new portfolio and are available for questions at any time, Best regards.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1BA1AEF-CFED-80C4-6665-5DB707FE7F2E}"/>
              </a:ext>
            </a:extLst>
          </p:cNvPr>
          <p:cNvSpPr txBox="1"/>
          <p:nvPr/>
        </p:nvSpPr>
        <p:spPr>
          <a:xfrm>
            <a:off x="5005853" y="5195337"/>
            <a:ext cx="41823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solidFill>
                  <a:schemeClr val="bg1"/>
                </a:solidFill>
                <a:latin typeface="Europa-Light" panose="02000000000000000000" pitchFamily="50" charset="0"/>
              </a:rPr>
              <a:t>EmployeeData.Name</a:t>
            </a:r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solidFill>
                  <a:schemeClr val="bg1"/>
                </a:solidFill>
                <a:latin typeface="Europa-Light" panose="02000000000000000000" pitchFamily="50" charset="0"/>
              </a:rPr>
              <a:t>EmployeeData.Position</a:t>
            </a:r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solidFill>
                  <a:schemeClr val="bg1"/>
                </a:solidFill>
                <a:latin typeface="Europa-Light" panose="02000000000000000000" pitchFamily="50" charset="0"/>
              </a:rPr>
              <a:t>EmployeeData.Telephone</a:t>
            </a:r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%&gt;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&lt;%</a:t>
            </a:r>
            <a:r>
              <a:rPr lang="en-US" sz="1600" dirty="0" err="1">
                <a:solidFill>
                  <a:schemeClr val="bg1"/>
                </a:solidFill>
                <a:latin typeface="Europa-Light" panose="02000000000000000000" pitchFamily="50" charset="0"/>
              </a:rPr>
              <a:t>EmployeeData.Email</a:t>
            </a:r>
            <a:r>
              <a:rPr lang="en-US" sz="1600" dirty="0">
                <a:solidFill>
                  <a:schemeClr val="bg1"/>
                </a:solidFill>
                <a:latin typeface="Europa-Light" panose="02000000000000000000" pitchFamily="50" charset="0"/>
              </a:rPr>
              <a:t>%&gt;</a:t>
            </a:r>
          </a:p>
        </p:txBody>
      </p:sp>
      <p:pic>
        <p:nvPicPr>
          <p:cNvPr id="5" name="Grafik 4" descr="&lt;par&gt;&lt;name&gt;&lt;![CDATA[EmployeeData.Photo]]&gt;&lt;/name&gt;&lt;datafieldid&gt;2ebf250d-1f19-4010-9d81-02f37d3db371&lt;/datafieldid&gt;&lt;type&gt;image&lt;/type&gt;&lt;format&gt;&lt;![CDATA[150]]&gt;&lt;/format&gt;&lt;path&gt;&lt;![CDATA[&lt;%DocPath%&gt;]]&gt;&lt;/path&gt;&lt;quality&gt;95&lt;/quality&gt;&lt;/par&gt;">
            <a:extLst>
              <a:ext uri="{FF2B5EF4-FFF2-40B4-BE49-F238E27FC236}">
                <a16:creationId xmlns:a16="http://schemas.microsoft.com/office/drawing/2014/main" id="{156C846B-B5E7-8728-982C-0CB492FFEB0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529" y="5093737"/>
            <a:ext cx="1278361" cy="35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97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orange, Farbigkeit, gelb, Bernstein enthält.&#10;&#10;Automatisch generierte Beschreibung">
            <a:extLst>
              <a:ext uri="{FF2B5EF4-FFF2-40B4-BE49-F238E27FC236}">
                <a16:creationId xmlns:a16="http://schemas.microsoft.com/office/drawing/2014/main" id="{0DC0361E-0990-F59E-4086-9C463F6D4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B1A4E30-E503-1E22-356D-397771FD9295}"/>
              </a:ext>
            </a:extLst>
          </p:cNvPr>
          <p:cNvSpPr txBox="1"/>
          <p:nvPr/>
        </p:nvSpPr>
        <p:spPr>
          <a:xfrm>
            <a:off x="1115159" y="1332617"/>
            <a:ext cx="4678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01913" algn="l"/>
              </a:tabLst>
            </a:pPr>
            <a:r>
              <a:rPr lang="de-AT" sz="2800" dirty="0">
                <a:latin typeface="Europa-Light" panose="02000000000000000000" pitchFamily="50" charset="0"/>
              </a:rPr>
              <a:t>Safe and Secure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2E2CA03-CC17-8368-AAA8-A44D04273BBB}"/>
              </a:ext>
            </a:extLst>
          </p:cNvPr>
          <p:cNvSpPr txBox="1"/>
          <p:nvPr/>
        </p:nvSpPr>
        <p:spPr>
          <a:xfrm>
            <a:off x="1034901" y="2162969"/>
            <a:ext cx="79744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Europa-Bold" panose="02000000000000000000" pitchFamily="50" charset="0"/>
              </a:rPr>
              <a:t>Invest with the </a:t>
            </a:r>
            <a:r>
              <a:rPr lang="en-US" sz="6600" dirty="0" err="1">
                <a:latin typeface="Europa-Bold" panose="02000000000000000000" pitchFamily="50" charset="0"/>
              </a:rPr>
              <a:t>SuccessBank</a:t>
            </a:r>
            <a:endParaRPr lang="de-AT" sz="6600" dirty="0">
              <a:latin typeface="Europa-Bold" panose="02000000000000000000" pitchFamily="50" charset="0"/>
            </a:endParaRPr>
          </a:p>
        </p:txBody>
      </p:sp>
      <p:pic>
        <p:nvPicPr>
          <p:cNvPr id="2" name="Grafik 1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2F7CC21E-8B1D-84B1-5CD6-C70065BF7D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30" y="4653647"/>
            <a:ext cx="2047972" cy="62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04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AF154AD3-ACEA-9BB2-D93F-CDF67506729C}"/>
              </a:ext>
            </a:extLst>
          </p:cNvPr>
          <p:cNvSpPr/>
          <p:nvPr/>
        </p:nvSpPr>
        <p:spPr>
          <a:xfrm>
            <a:off x="1510393" y="1361650"/>
            <a:ext cx="813707" cy="785649"/>
          </a:xfrm>
          <a:custGeom>
            <a:avLst/>
            <a:gdLst>
              <a:gd name="connsiteX0" fmla="*/ 1027176 w 1027176"/>
              <a:gd name="connsiteY0" fmla="*/ 513588 h 1027176"/>
              <a:gd name="connsiteX1" fmla="*/ 513588 w 1027176"/>
              <a:gd name="connsiteY1" fmla="*/ 1027176 h 1027176"/>
              <a:gd name="connsiteX2" fmla="*/ 0 w 1027176"/>
              <a:gd name="connsiteY2" fmla="*/ 513588 h 1027176"/>
              <a:gd name="connsiteX3" fmla="*/ 513588 w 1027176"/>
              <a:gd name="connsiteY3" fmla="*/ 0 h 1027176"/>
              <a:gd name="connsiteX4" fmla="*/ 1027176 w 1027176"/>
              <a:gd name="connsiteY4" fmla="*/ 513588 h 102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176" h="1027176">
                <a:moveTo>
                  <a:pt x="1027176" y="513588"/>
                </a:moveTo>
                <a:cubicBezTo>
                  <a:pt x="1027176" y="797235"/>
                  <a:pt x="797235" y="1027176"/>
                  <a:pt x="513588" y="1027176"/>
                </a:cubicBezTo>
                <a:cubicBezTo>
                  <a:pt x="229941" y="1027176"/>
                  <a:pt x="0" y="797235"/>
                  <a:pt x="0" y="513588"/>
                </a:cubicBezTo>
                <a:cubicBezTo>
                  <a:pt x="0" y="229941"/>
                  <a:pt x="229941" y="0"/>
                  <a:pt x="513588" y="0"/>
                </a:cubicBezTo>
                <a:cubicBezTo>
                  <a:pt x="797235" y="0"/>
                  <a:pt x="1027176" y="229941"/>
                  <a:pt x="1027176" y="513588"/>
                </a:cubicBezTo>
                <a:close/>
              </a:path>
            </a:pathLst>
          </a:custGeom>
          <a:solidFill>
            <a:srgbClr val="CB196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86DFF43-86D9-8A2A-2E56-D104B8DFEE90}"/>
              </a:ext>
            </a:extLst>
          </p:cNvPr>
          <p:cNvSpPr/>
          <p:nvPr/>
        </p:nvSpPr>
        <p:spPr>
          <a:xfrm>
            <a:off x="1510393" y="2522546"/>
            <a:ext cx="813707" cy="785648"/>
          </a:xfrm>
          <a:custGeom>
            <a:avLst/>
            <a:gdLst>
              <a:gd name="connsiteX0" fmla="*/ 1027176 w 1027176"/>
              <a:gd name="connsiteY0" fmla="*/ 513588 h 1027175"/>
              <a:gd name="connsiteX1" fmla="*/ 513588 w 1027176"/>
              <a:gd name="connsiteY1" fmla="*/ 1027176 h 1027175"/>
              <a:gd name="connsiteX2" fmla="*/ 0 w 1027176"/>
              <a:gd name="connsiteY2" fmla="*/ 513588 h 1027175"/>
              <a:gd name="connsiteX3" fmla="*/ 513588 w 1027176"/>
              <a:gd name="connsiteY3" fmla="*/ 0 h 1027175"/>
              <a:gd name="connsiteX4" fmla="*/ 1027176 w 1027176"/>
              <a:gd name="connsiteY4" fmla="*/ 513588 h 102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176" h="1027175">
                <a:moveTo>
                  <a:pt x="1027176" y="513588"/>
                </a:moveTo>
                <a:cubicBezTo>
                  <a:pt x="1027176" y="797235"/>
                  <a:pt x="797235" y="1027176"/>
                  <a:pt x="513588" y="1027176"/>
                </a:cubicBezTo>
                <a:cubicBezTo>
                  <a:pt x="229941" y="1027176"/>
                  <a:pt x="0" y="797235"/>
                  <a:pt x="0" y="513588"/>
                </a:cubicBezTo>
                <a:cubicBezTo>
                  <a:pt x="0" y="229941"/>
                  <a:pt x="229941" y="0"/>
                  <a:pt x="513588" y="0"/>
                </a:cubicBezTo>
                <a:cubicBezTo>
                  <a:pt x="797235" y="0"/>
                  <a:pt x="1027176" y="229941"/>
                  <a:pt x="1027176" y="513588"/>
                </a:cubicBezTo>
                <a:close/>
              </a:path>
            </a:pathLst>
          </a:custGeom>
          <a:solidFill>
            <a:srgbClr val="D95645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72108AD4-ED20-F07B-773C-E669F0FBF6C7}"/>
              </a:ext>
            </a:extLst>
          </p:cNvPr>
          <p:cNvSpPr/>
          <p:nvPr/>
        </p:nvSpPr>
        <p:spPr>
          <a:xfrm>
            <a:off x="1510392" y="3683441"/>
            <a:ext cx="813707" cy="785649"/>
          </a:xfrm>
          <a:custGeom>
            <a:avLst/>
            <a:gdLst>
              <a:gd name="connsiteX0" fmla="*/ 1027176 w 1027176"/>
              <a:gd name="connsiteY0" fmla="*/ 513588 h 1027176"/>
              <a:gd name="connsiteX1" fmla="*/ 513588 w 1027176"/>
              <a:gd name="connsiteY1" fmla="*/ 1027176 h 1027176"/>
              <a:gd name="connsiteX2" fmla="*/ 0 w 1027176"/>
              <a:gd name="connsiteY2" fmla="*/ 513588 h 1027176"/>
              <a:gd name="connsiteX3" fmla="*/ 513588 w 1027176"/>
              <a:gd name="connsiteY3" fmla="*/ 0 h 1027176"/>
              <a:gd name="connsiteX4" fmla="*/ 1027176 w 1027176"/>
              <a:gd name="connsiteY4" fmla="*/ 513588 h 102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176" h="1027176">
                <a:moveTo>
                  <a:pt x="1027176" y="513588"/>
                </a:moveTo>
                <a:cubicBezTo>
                  <a:pt x="1027176" y="797235"/>
                  <a:pt x="797235" y="1027176"/>
                  <a:pt x="513588" y="1027176"/>
                </a:cubicBezTo>
                <a:cubicBezTo>
                  <a:pt x="229941" y="1027176"/>
                  <a:pt x="0" y="797235"/>
                  <a:pt x="0" y="513588"/>
                </a:cubicBezTo>
                <a:cubicBezTo>
                  <a:pt x="0" y="229941"/>
                  <a:pt x="229941" y="0"/>
                  <a:pt x="513588" y="0"/>
                </a:cubicBezTo>
                <a:cubicBezTo>
                  <a:pt x="797235" y="0"/>
                  <a:pt x="1027176" y="229941"/>
                  <a:pt x="1027176" y="513588"/>
                </a:cubicBezTo>
                <a:close/>
              </a:path>
            </a:pathLst>
          </a:custGeom>
          <a:solidFill>
            <a:srgbClr val="E8932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32BCEE87-09D2-9D9F-5359-4AA099F2E7B7}"/>
              </a:ext>
            </a:extLst>
          </p:cNvPr>
          <p:cNvSpPr/>
          <p:nvPr/>
        </p:nvSpPr>
        <p:spPr>
          <a:xfrm>
            <a:off x="1510392" y="4844336"/>
            <a:ext cx="813707" cy="785648"/>
          </a:xfrm>
          <a:custGeom>
            <a:avLst/>
            <a:gdLst>
              <a:gd name="connsiteX0" fmla="*/ 1027176 w 1027176"/>
              <a:gd name="connsiteY0" fmla="*/ 513588 h 1027175"/>
              <a:gd name="connsiteX1" fmla="*/ 513588 w 1027176"/>
              <a:gd name="connsiteY1" fmla="*/ 1027176 h 1027175"/>
              <a:gd name="connsiteX2" fmla="*/ 0 w 1027176"/>
              <a:gd name="connsiteY2" fmla="*/ 513588 h 1027175"/>
              <a:gd name="connsiteX3" fmla="*/ 513588 w 1027176"/>
              <a:gd name="connsiteY3" fmla="*/ 0 h 1027175"/>
              <a:gd name="connsiteX4" fmla="*/ 1027176 w 1027176"/>
              <a:gd name="connsiteY4" fmla="*/ 513588 h 102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176" h="1027175">
                <a:moveTo>
                  <a:pt x="1027176" y="513588"/>
                </a:moveTo>
                <a:cubicBezTo>
                  <a:pt x="1027176" y="797235"/>
                  <a:pt x="797235" y="1027176"/>
                  <a:pt x="513588" y="1027176"/>
                </a:cubicBezTo>
                <a:cubicBezTo>
                  <a:pt x="229941" y="1027176"/>
                  <a:pt x="0" y="797235"/>
                  <a:pt x="0" y="513588"/>
                </a:cubicBezTo>
                <a:cubicBezTo>
                  <a:pt x="0" y="229942"/>
                  <a:pt x="229941" y="0"/>
                  <a:pt x="513588" y="0"/>
                </a:cubicBezTo>
                <a:cubicBezTo>
                  <a:pt x="797235" y="0"/>
                  <a:pt x="1027176" y="229941"/>
                  <a:pt x="1027176" y="513588"/>
                </a:cubicBezTo>
                <a:close/>
              </a:path>
            </a:pathLst>
          </a:custGeom>
          <a:solidFill>
            <a:srgbClr val="F6D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97FB179-BD2D-331A-3EDB-1C27A0434869}"/>
              </a:ext>
            </a:extLst>
          </p:cNvPr>
          <p:cNvSpPr txBox="1"/>
          <p:nvPr/>
        </p:nvSpPr>
        <p:spPr>
          <a:xfrm>
            <a:off x="2693740" y="1409536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dirty="0" err="1">
                <a:solidFill>
                  <a:schemeClr val="bg1"/>
                </a:solidFill>
                <a:latin typeface="+mj-lt"/>
              </a:rPr>
              <a:t>Introduction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9837456-9BAE-4B7A-A951-BB038523F0D0}"/>
              </a:ext>
            </a:extLst>
          </p:cNvPr>
          <p:cNvSpPr txBox="1"/>
          <p:nvPr/>
        </p:nvSpPr>
        <p:spPr>
          <a:xfrm>
            <a:off x="2693740" y="2522546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dirty="0">
                <a:solidFill>
                  <a:schemeClr val="bg1"/>
                </a:solidFill>
                <a:latin typeface="+mj-lt"/>
              </a:rPr>
              <a:t>Risk Profile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F3806C5-BE7B-88EC-EA86-2B688A5401F8}"/>
              </a:ext>
            </a:extLst>
          </p:cNvPr>
          <p:cNvSpPr txBox="1"/>
          <p:nvPr/>
        </p:nvSpPr>
        <p:spPr>
          <a:xfrm>
            <a:off x="2693740" y="3753099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dirty="0">
                <a:solidFill>
                  <a:schemeClr val="bg1"/>
                </a:solidFill>
                <a:latin typeface="+mj-lt"/>
              </a:rPr>
              <a:t>Depot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D221AA-4BE8-0440-8E90-5292D4AC010A}"/>
              </a:ext>
            </a:extLst>
          </p:cNvPr>
          <p:cNvSpPr txBox="1"/>
          <p:nvPr/>
        </p:nvSpPr>
        <p:spPr>
          <a:xfrm>
            <a:off x="2693740" y="4913994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dirty="0">
                <a:solidFill>
                  <a:schemeClr val="bg1"/>
                </a:solidFill>
                <a:latin typeface="+mj-lt"/>
              </a:rPr>
              <a:t>Profit </a:t>
            </a:r>
            <a:r>
              <a:rPr lang="de-AT" sz="3600" dirty="0" err="1">
                <a:solidFill>
                  <a:schemeClr val="bg1"/>
                </a:solidFill>
                <a:latin typeface="+mj-lt"/>
              </a:rPr>
              <a:t>Expectation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9818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A9E8044-6C60-4D32-4118-41499C10B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D7A1374-6D1C-EB70-030E-950A83EB7AFD}"/>
              </a:ext>
            </a:extLst>
          </p:cNvPr>
          <p:cNvSpPr txBox="1"/>
          <p:nvPr/>
        </p:nvSpPr>
        <p:spPr>
          <a:xfrm rot="16200000">
            <a:off x="-1818389" y="3758154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 err="1"/>
              <a:t>Introduction</a:t>
            </a:r>
            <a:endParaRPr lang="en-US" sz="3600" b="1" dirty="0"/>
          </a:p>
        </p:txBody>
      </p:sp>
      <p:pic>
        <p:nvPicPr>
          <p:cNvPr id="4" name="Grafik 3" descr="Ein Bild, das Grafiken, Symbol, Schrift, Typografie enthält.&#10;&#10;Automatisch generierte Beschreibung">
            <a:extLst>
              <a:ext uri="{FF2B5EF4-FFF2-40B4-BE49-F238E27FC236}">
                <a16:creationId xmlns:a16="http://schemas.microsoft.com/office/drawing/2014/main" id="{7475E204-BBB3-5CBF-9A2B-4B913D516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96" y="492190"/>
            <a:ext cx="678349" cy="55828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C3415E5-C110-7924-6C92-B01AEBE70F87}"/>
              </a:ext>
            </a:extLst>
          </p:cNvPr>
          <p:cNvSpPr txBox="1"/>
          <p:nvPr/>
        </p:nvSpPr>
        <p:spPr>
          <a:xfrm>
            <a:off x="3155495" y="1878683"/>
            <a:ext cx="781730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&lt;%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CustomerData.Salutation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%&gt;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&lt;%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CustomerData.Name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%&gt;&lt;%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CustomerData.Academic_title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%&gt;</a:t>
            </a:r>
            <a:r>
              <a:rPr lang="en-US" sz="2000" dirty="0">
                <a:solidFill>
                  <a:schemeClr val="bg1"/>
                </a:solidFill>
              </a:rPr>
              <a:t>,</a:t>
            </a:r>
          </a:p>
          <a:p>
            <a:endParaRPr lang="de-DE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The aim of this investment proposal is to present you with a portfolio that matches your personal risk profile. To this end, your risk tolerance was first determined by means of a survey. In the following analysis steps, the portfolio was created that promises the highest return while adhering to your personal risk specification.</a:t>
            </a:r>
          </a:p>
        </p:txBody>
      </p:sp>
    </p:spTree>
    <p:extLst>
      <p:ext uri="{BB962C8B-B14F-4D97-AF65-F5344CB8AC3E}">
        <p14:creationId xmlns:p14="http://schemas.microsoft.com/office/powerpoint/2010/main" val="3452508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CD730299-5D1C-BE20-07ED-C3F28D9AC992}"/>
              </a:ext>
            </a:extLst>
          </p:cNvPr>
          <p:cNvSpPr/>
          <p:nvPr/>
        </p:nvSpPr>
        <p:spPr>
          <a:xfrm>
            <a:off x="990345" y="775968"/>
            <a:ext cx="3411033" cy="5379720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00"/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3E082A8F-00FC-FCCC-06E6-487E8C1D3F1D}"/>
              </a:ext>
            </a:extLst>
          </p:cNvPr>
          <p:cNvSpPr/>
          <p:nvPr/>
        </p:nvSpPr>
        <p:spPr>
          <a:xfrm>
            <a:off x="8599376" y="775968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8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CB196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7E77E14-34E4-DA17-859C-D59A1CB33199}"/>
              </a:ext>
            </a:extLst>
          </p:cNvPr>
          <p:cNvSpPr/>
          <p:nvPr/>
        </p:nvSpPr>
        <p:spPr>
          <a:xfrm>
            <a:off x="4832833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0 w 2202281"/>
              <a:gd name="connsiteY1" fmla="*/ 2202282 h 2202281"/>
              <a:gd name="connsiteX2" fmla="*/ -1 w 2202281"/>
              <a:gd name="connsiteY2" fmla="*/ 1101141 h 2202281"/>
              <a:gd name="connsiteX3" fmla="*/ 1101140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3" y="2202282"/>
                  <a:pt x="1101140" y="2202282"/>
                </a:cubicBezTo>
                <a:cubicBezTo>
                  <a:pt x="492997" y="2202282"/>
                  <a:pt x="-1" y="1709284"/>
                  <a:pt x="-1" y="1101141"/>
                </a:cubicBezTo>
                <a:cubicBezTo>
                  <a:pt x="-1" y="492998"/>
                  <a:pt x="492997" y="0"/>
                  <a:pt x="1101140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E1753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7A3694AF-69E9-A286-B5EE-0AD27C3DB3B6}"/>
              </a:ext>
            </a:extLst>
          </p:cNvPr>
          <p:cNvSpPr/>
          <p:nvPr/>
        </p:nvSpPr>
        <p:spPr>
          <a:xfrm>
            <a:off x="980852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7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4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F6D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FF142A8-7F46-95A1-175B-915F47382609}"/>
              </a:ext>
            </a:extLst>
          </p:cNvPr>
          <p:cNvSpPr txBox="1"/>
          <p:nvPr/>
        </p:nvSpPr>
        <p:spPr>
          <a:xfrm>
            <a:off x="1085628" y="1604628"/>
            <a:ext cx="24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Risk-averse: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9E8F257-4D44-AC2C-6125-555D2382270E}"/>
              </a:ext>
            </a:extLst>
          </p:cNvPr>
          <p:cNvSpPr txBox="1"/>
          <p:nvPr/>
        </p:nvSpPr>
        <p:spPr>
          <a:xfrm>
            <a:off x="4967290" y="1604628"/>
            <a:ext cx="2304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ready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0C13AF2-756C-F936-06C4-9BC8D9269A70}"/>
              </a:ext>
            </a:extLst>
          </p:cNvPr>
          <p:cNvSpPr txBox="1"/>
          <p:nvPr/>
        </p:nvSpPr>
        <p:spPr>
          <a:xfrm>
            <a:off x="1121341" y="1080426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A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8167D98-E429-1A32-4D9F-3A73CCEB8A11}"/>
              </a:ext>
            </a:extLst>
          </p:cNvPr>
          <p:cNvSpPr txBox="1"/>
          <p:nvPr/>
        </p:nvSpPr>
        <p:spPr>
          <a:xfrm>
            <a:off x="4957764" y="1099478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B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04CB028-A1A5-1372-2D90-4DB2B98DBF39}"/>
              </a:ext>
            </a:extLst>
          </p:cNvPr>
          <p:cNvSpPr txBox="1"/>
          <p:nvPr/>
        </p:nvSpPr>
        <p:spPr>
          <a:xfrm>
            <a:off x="8765554" y="1078700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C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0C83BA5-7F0F-763E-D8C5-DB0B2CCF1E3D}"/>
              </a:ext>
            </a:extLst>
          </p:cNvPr>
          <p:cNvSpPr txBox="1"/>
          <p:nvPr/>
        </p:nvSpPr>
        <p:spPr>
          <a:xfrm>
            <a:off x="8751377" y="1604628"/>
            <a:ext cx="2665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loving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F98C208-B5D5-69B5-4480-1D9F7D712B56}"/>
              </a:ext>
            </a:extLst>
          </p:cNvPr>
          <p:cNvSpPr txBox="1"/>
          <p:nvPr/>
        </p:nvSpPr>
        <p:spPr>
          <a:xfrm>
            <a:off x="1121341" y="6288330"/>
            <a:ext cx="61030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Chosen </a:t>
            </a:r>
            <a:r>
              <a:rPr lang="de-AT" sz="1600" b="1" dirty="0" err="1">
                <a:solidFill>
                  <a:schemeClr val="bg1"/>
                </a:solidFill>
              </a:rPr>
              <a:t>Risicprofile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de-AT" sz="1600" b="1" dirty="0" err="1">
                <a:solidFill>
                  <a:schemeClr val="bg1"/>
                </a:solidFill>
              </a:rPr>
              <a:t>of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&lt;%</a:t>
            </a:r>
            <a:r>
              <a:rPr lang="en-US" sz="1600" b="1" dirty="0" err="1">
                <a:solidFill>
                  <a:schemeClr val="bg1"/>
                </a:solidFill>
              </a:rPr>
              <a:t>CustomerData.Name</a:t>
            </a:r>
            <a:r>
              <a:rPr lang="en-US" sz="1600" b="1" dirty="0">
                <a:solidFill>
                  <a:schemeClr val="bg1"/>
                </a:solidFill>
              </a:rPr>
              <a:t>%&gt;</a:t>
            </a:r>
          </a:p>
        </p:txBody>
      </p:sp>
      <p:graphicFrame>
        <p:nvGraphicFramePr>
          <p:cNvPr id="20" name="Tabelle 19">
            <a:extLst>
              <a:ext uri="{FF2B5EF4-FFF2-40B4-BE49-F238E27FC236}">
                <a16:creationId xmlns:a16="http://schemas.microsoft.com/office/drawing/2014/main" id="{E692B964-EAC5-3DF3-FB07-2048EF89C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863533"/>
              </p:ext>
            </p:extLst>
          </p:nvPr>
        </p:nvGraphicFramePr>
        <p:xfrm>
          <a:off x="4987530" y="3945788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Rentenfonds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B9A8FFB7-0542-1C33-4503-73CCB4BE1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139179"/>
              </p:ext>
            </p:extLst>
          </p:nvPr>
        </p:nvGraphicFramePr>
        <p:xfrm>
          <a:off x="1107165" y="3918521"/>
          <a:ext cx="3035354" cy="1900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Termingelder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2" name="Tabelle 21">
            <a:extLst>
              <a:ext uri="{FF2B5EF4-FFF2-40B4-BE49-F238E27FC236}">
                <a16:creationId xmlns:a16="http://schemas.microsoft.com/office/drawing/2014/main" id="{BB24B526-FCB7-D065-5EFE-3888FE7B2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513893"/>
              </p:ext>
            </p:extLst>
          </p:nvPr>
        </p:nvGraphicFramePr>
        <p:xfrm>
          <a:off x="8773518" y="3932698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Optionsscheine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23" name="Textfeld 22">
            <a:extLst>
              <a:ext uri="{FF2B5EF4-FFF2-40B4-BE49-F238E27FC236}">
                <a16:creationId xmlns:a16="http://schemas.microsoft.com/office/drawing/2014/main" id="{D4867CCF-A324-4F0D-1184-28320A999C06}"/>
              </a:ext>
            </a:extLst>
          </p:cNvPr>
          <p:cNvSpPr txBox="1"/>
          <p:nvPr/>
        </p:nvSpPr>
        <p:spPr>
          <a:xfrm>
            <a:off x="1107165" y="2526378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The focus is on stability and continuous development of the investment.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62753F2-3C55-6AA9-6299-C0ED73B05646}"/>
              </a:ext>
            </a:extLst>
          </p:cNvPr>
          <p:cNvSpPr txBox="1"/>
          <p:nvPr/>
        </p:nvSpPr>
        <p:spPr>
          <a:xfrm>
            <a:off x="4974187" y="2470721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Safety and liquidity are subordinated to higher return expectations.</a:t>
            </a:r>
            <a:endParaRPr lang="de-AT" sz="1600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41D3A0D-B490-354B-B680-FEDFD1C2C39B}"/>
              </a:ext>
            </a:extLst>
          </p:cNvPr>
          <p:cNvSpPr txBox="1"/>
          <p:nvPr/>
        </p:nvSpPr>
        <p:spPr>
          <a:xfrm>
            <a:off x="8743151" y="2470989"/>
            <a:ext cx="3559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Short-term return-oriented, acceptance of the loss of the invested capital.</a:t>
            </a:r>
            <a:endParaRPr lang="de-AT" sz="1600" dirty="0">
              <a:solidFill>
                <a:schemeClr val="bg1"/>
              </a:solidFill>
            </a:endParaRPr>
          </a:p>
        </p:txBody>
      </p:sp>
      <p:pic>
        <p:nvPicPr>
          <p:cNvPr id="4" name="Picture 3" descr="&lt;tb&gt;&lt;regionid&gt;1cd87017-0a1e-44b5-ab8a-bfe6f8b37f04&lt;/regionid&gt; &lt;dir&gt;1&lt;/dir&gt;   &lt;condtition&gt;&lt;![CDATA[RiskDisposition_Customer  = &quot;A&quot;]]&gt;&lt;/condtition&gt;&lt;/tb&gt;">
            <a:extLst>
              <a:ext uri="{FF2B5EF4-FFF2-40B4-BE49-F238E27FC236}">
                <a16:creationId xmlns:a16="http://schemas.microsoft.com/office/drawing/2014/main" id="{162E22B1-B32A-E2C6-F489-4E389F847A2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0218" y="0"/>
            <a:ext cx="990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3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20834056-8984-31DE-4DA7-68A297C3F8CA}"/>
              </a:ext>
            </a:extLst>
          </p:cNvPr>
          <p:cNvSpPr/>
          <p:nvPr/>
        </p:nvSpPr>
        <p:spPr>
          <a:xfrm>
            <a:off x="4832833" y="775968"/>
            <a:ext cx="3411033" cy="5379720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0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F98C208-B5D5-69B5-4480-1D9F7D712B56}"/>
              </a:ext>
            </a:extLst>
          </p:cNvPr>
          <p:cNvSpPr txBox="1"/>
          <p:nvPr/>
        </p:nvSpPr>
        <p:spPr>
          <a:xfrm>
            <a:off x="1121341" y="6214220"/>
            <a:ext cx="61030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Chosen </a:t>
            </a:r>
            <a:r>
              <a:rPr lang="de-AT" sz="1600" b="1" dirty="0" err="1">
                <a:solidFill>
                  <a:schemeClr val="bg1"/>
                </a:solidFill>
              </a:rPr>
              <a:t>Risicprofile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de-AT" sz="1600" b="1" dirty="0" err="1">
                <a:solidFill>
                  <a:schemeClr val="bg1"/>
                </a:solidFill>
              </a:rPr>
              <a:t>of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&lt;%</a:t>
            </a:r>
            <a:r>
              <a:rPr lang="en-US" sz="1600" b="1" dirty="0" err="1">
                <a:solidFill>
                  <a:schemeClr val="bg1"/>
                </a:solidFill>
              </a:rPr>
              <a:t>CustomerData.Name</a:t>
            </a:r>
            <a:r>
              <a:rPr lang="en-US" sz="1600" b="1" dirty="0">
                <a:solidFill>
                  <a:schemeClr val="bg1"/>
                </a:solidFill>
              </a:rPr>
              <a:t>%&gt;</a:t>
            </a:r>
          </a:p>
        </p:txBody>
      </p:sp>
      <p:graphicFrame>
        <p:nvGraphicFramePr>
          <p:cNvPr id="20" name="Tabelle 19">
            <a:extLst>
              <a:ext uri="{FF2B5EF4-FFF2-40B4-BE49-F238E27FC236}">
                <a16:creationId xmlns:a16="http://schemas.microsoft.com/office/drawing/2014/main" id="{E692B964-EAC5-3DF3-FB07-2048EF89C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8255"/>
              </p:ext>
            </p:extLst>
          </p:nvPr>
        </p:nvGraphicFramePr>
        <p:xfrm>
          <a:off x="4987530" y="3767167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Rentenfonds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B9A8FFB7-0542-1C33-4503-73CCB4BE1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780820"/>
              </p:ext>
            </p:extLst>
          </p:nvPr>
        </p:nvGraphicFramePr>
        <p:xfrm>
          <a:off x="1107165" y="3739900"/>
          <a:ext cx="3035354" cy="1900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Termingelder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2" name="Tabelle 21">
            <a:extLst>
              <a:ext uri="{FF2B5EF4-FFF2-40B4-BE49-F238E27FC236}">
                <a16:creationId xmlns:a16="http://schemas.microsoft.com/office/drawing/2014/main" id="{BB24B526-FCB7-D065-5EFE-3888FE7B2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638242"/>
              </p:ext>
            </p:extLst>
          </p:nvPr>
        </p:nvGraphicFramePr>
        <p:xfrm>
          <a:off x="8773518" y="3754077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Optionsscheine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7EFED646-25ED-3173-F064-A06089EF84E0}"/>
              </a:ext>
            </a:extLst>
          </p:cNvPr>
          <p:cNvSpPr txBox="1"/>
          <p:nvPr/>
        </p:nvSpPr>
        <p:spPr>
          <a:xfrm>
            <a:off x="1107165" y="2526378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The focus is on stability and continuous development of the investment.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F6AA311-46C6-355E-89C1-B7AB981833E1}"/>
              </a:ext>
            </a:extLst>
          </p:cNvPr>
          <p:cNvSpPr txBox="1"/>
          <p:nvPr/>
        </p:nvSpPr>
        <p:spPr>
          <a:xfrm>
            <a:off x="4974187" y="2470721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Safety and liquidity are subordinated to higher return expectations.</a:t>
            </a:r>
            <a:endParaRPr lang="de-AT" sz="16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F11BFB-387E-90AE-009B-E7EBD8F9D967}"/>
              </a:ext>
            </a:extLst>
          </p:cNvPr>
          <p:cNvSpPr txBox="1"/>
          <p:nvPr/>
        </p:nvSpPr>
        <p:spPr>
          <a:xfrm>
            <a:off x="8743151" y="2470989"/>
            <a:ext cx="3559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Short-term return-oriented, acceptance of the loss of the invested capital.</a:t>
            </a:r>
            <a:endParaRPr lang="de-AT" sz="1600" dirty="0">
              <a:solidFill>
                <a:schemeClr val="bg1"/>
              </a:solidFill>
            </a:endParaRP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2F6659F0-DEDE-DB25-CE4F-321B4D30C76B}"/>
              </a:ext>
            </a:extLst>
          </p:cNvPr>
          <p:cNvSpPr/>
          <p:nvPr/>
        </p:nvSpPr>
        <p:spPr>
          <a:xfrm>
            <a:off x="8599376" y="775968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8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CB196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FA10876C-1B0E-910D-396D-A6B62045829E}"/>
              </a:ext>
            </a:extLst>
          </p:cNvPr>
          <p:cNvSpPr/>
          <p:nvPr/>
        </p:nvSpPr>
        <p:spPr>
          <a:xfrm>
            <a:off x="4832833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0 w 2202281"/>
              <a:gd name="connsiteY1" fmla="*/ 2202282 h 2202281"/>
              <a:gd name="connsiteX2" fmla="*/ -1 w 2202281"/>
              <a:gd name="connsiteY2" fmla="*/ 1101141 h 2202281"/>
              <a:gd name="connsiteX3" fmla="*/ 1101140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3" y="2202282"/>
                  <a:pt x="1101140" y="2202282"/>
                </a:cubicBezTo>
                <a:cubicBezTo>
                  <a:pt x="492997" y="2202282"/>
                  <a:pt x="-1" y="1709284"/>
                  <a:pt x="-1" y="1101141"/>
                </a:cubicBezTo>
                <a:cubicBezTo>
                  <a:pt x="-1" y="492998"/>
                  <a:pt x="492997" y="0"/>
                  <a:pt x="1101140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E1753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6AB9A1EE-5CAE-D0BA-7794-95A928C17357}"/>
              </a:ext>
            </a:extLst>
          </p:cNvPr>
          <p:cNvSpPr/>
          <p:nvPr/>
        </p:nvSpPr>
        <p:spPr>
          <a:xfrm>
            <a:off x="980852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7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4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F6D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E819361-AA63-410C-6FDE-500477F22A18}"/>
              </a:ext>
            </a:extLst>
          </p:cNvPr>
          <p:cNvSpPr txBox="1"/>
          <p:nvPr/>
        </p:nvSpPr>
        <p:spPr>
          <a:xfrm>
            <a:off x="1085628" y="1604628"/>
            <a:ext cx="24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Risk-averse: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1B62716-8D52-476A-F6BC-E3C35C504737}"/>
              </a:ext>
            </a:extLst>
          </p:cNvPr>
          <p:cNvSpPr txBox="1"/>
          <p:nvPr/>
        </p:nvSpPr>
        <p:spPr>
          <a:xfrm>
            <a:off x="4967290" y="1604628"/>
            <a:ext cx="2304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ready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4AB1D17C-EEAF-6AAB-5702-69CE171EE1CC}"/>
              </a:ext>
            </a:extLst>
          </p:cNvPr>
          <p:cNvSpPr txBox="1"/>
          <p:nvPr/>
        </p:nvSpPr>
        <p:spPr>
          <a:xfrm>
            <a:off x="1121341" y="1080426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A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B959ED3-F734-5140-7D14-D389786E56F5}"/>
              </a:ext>
            </a:extLst>
          </p:cNvPr>
          <p:cNvSpPr txBox="1"/>
          <p:nvPr/>
        </p:nvSpPr>
        <p:spPr>
          <a:xfrm>
            <a:off x="4957764" y="1099478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B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B35A752-1028-6D4C-CE57-0C9A0AC44CA1}"/>
              </a:ext>
            </a:extLst>
          </p:cNvPr>
          <p:cNvSpPr txBox="1"/>
          <p:nvPr/>
        </p:nvSpPr>
        <p:spPr>
          <a:xfrm>
            <a:off x="8765554" y="1078700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C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B79F358-FA59-B0D7-C8CC-138856843E1A}"/>
              </a:ext>
            </a:extLst>
          </p:cNvPr>
          <p:cNvSpPr txBox="1"/>
          <p:nvPr/>
        </p:nvSpPr>
        <p:spPr>
          <a:xfrm>
            <a:off x="8751377" y="1604628"/>
            <a:ext cx="2665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loving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pic>
        <p:nvPicPr>
          <p:cNvPr id="6" name="Picture 5" descr="&lt;tb&gt;&lt;regionid&gt;f7fb5ff3-65cc-4265-b0a2-e7df62ca8344&lt;/regionid&gt; &lt;dir&gt;1&lt;/dir&gt;   &lt;condtition&gt;&lt;![CDATA[RiskDisposition_Customer = &quot;B&quot; ]]&gt;&lt;/condtition&gt;&lt;/tb&gt;">
            <a:extLst>
              <a:ext uri="{FF2B5EF4-FFF2-40B4-BE49-F238E27FC236}">
                <a16:creationId xmlns:a16="http://schemas.microsoft.com/office/drawing/2014/main" id="{54C460B7-7B15-1757-66CC-2D0291D0BA6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7871" y="0"/>
            <a:ext cx="990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53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6C2C0E5F-3136-6FA6-002E-731756CBFD51}"/>
              </a:ext>
            </a:extLst>
          </p:cNvPr>
          <p:cNvSpPr/>
          <p:nvPr/>
        </p:nvSpPr>
        <p:spPr>
          <a:xfrm>
            <a:off x="8599376" y="775968"/>
            <a:ext cx="3411033" cy="5379720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0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F98C208-B5D5-69B5-4480-1D9F7D712B56}"/>
              </a:ext>
            </a:extLst>
          </p:cNvPr>
          <p:cNvSpPr txBox="1"/>
          <p:nvPr/>
        </p:nvSpPr>
        <p:spPr>
          <a:xfrm>
            <a:off x="1121341" y="6214220"/>
            <a:ext cx="61030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Chosen </a:t>
            </a:r>
            <a:r>
              <a:rPr lang="de-AT" sz="1600" b="1" dirty="0" err="1">
                <a:solidFill>
                  <a:schemeClr val="bg1"/>
                </a:solidFill>
              </a:rPr>
              <a:t>Risicprofile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de-AT" sz="1600" b="1" dirty="0" err="1">
                <a:solidFill>
                  <a:schemeClr val="bg1"/>
                </a:solidFill>
              </a:rPr>
              <a:t>of</a:t>
            </a:r>
            <a:r>
              <a:rPr lang="de-AT" sz="1600" b="1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&lt;%</a:t>
            </a:r>
            <a:r>
              <a:rPr lang="en-US" sz="1600" b="1" dirty="0" err="1">
                <a:solidFill>
                  <a:schemeClr val="bg1"/>
                </a:solidFill>
              </a:rPr>
              <a:t>CustomerData.Name</a:t>
            </a:r>
            <a:r>
              <a:rPr lang="en-US" sz="1600" b="1" dirty="0">
                <a:solidFill>
                  <a:schemeClr val="bg1"/>
                </a:solidFill>
              </a:rPr>
              <a:t>%&gt;</a:t>
            </a:r>
          </a:p>
        </p:txBody>
      </p:sp>
      <p:graphicFrame>
        <p:nvGraphicFramePr>
          <p:cNvPr id="20" name="Tabelle 19">
            <a:extLst>
              <a:ext uri="{FF2B5EF4-FFF2-40B4-BE49-F238E27FC236}">
                <a16:creationId xmlns:a16="http://schemas.microsoft.com/office/drawing/2014/main" id="{E692B964-EAC5-3DF3-FB07-2048EF89C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027230"/>
              </p:ext>
            </p:extLst>
          </p:nvPr>
        </p:nvGraphicFramePr>
        <p:xfrm>
          <a:off x="4987530" y="3767167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baseline="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Rentenfonds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B9A8FFB7-0542-1C33-4503-73CCB4BE1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961027"/>
              </p:ext>
            </p:extLst>
          </p:nvPr>
        </p:nvGraphicFramePr>
        <p:xfrm>
          <a:off x="1107165" y="3739900"/>
          <a:ext cx="3035354" cy="1900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baseline="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Termingelder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22" name="Tabelle 21">
            <a:extLst>
              <a:ext uri="{FF2B5EF4-FFF2-40B4-BE49-F238E27FC236}">
                <a16:creationId xmlns:a16="http://schemas.microsoft.com/office/drawing/2014/main" id="{BB24B526-FCB7-D065-5EFE-3888FE7B2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547811"/>
              </p:ext>
            </p:extLst>
          </p:nvPr>
        </p:nvGraphicFramePr>
        <p:xfrm>
          <a:off x="8773518" y="3754077"/>
          <a:ext cx="303535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600" dirty="0" err="1">
                          <a:solidFill>
                            <a:schemeClr val="bg1"/>
                          </a:solidFill>
                        </a:rPr>
                        <a:t>Recommendation</a:t>
                      </a:r>
                      <a:r>
                        <a:rPr lang="de-AT" sz="1600" baseline="0" dirty="0" err="1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de-AT" sz="1600" baseline="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Optionsscheine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sz="1600" dirty="0">
                          <a:solidFill>
                            <a:schemeClr val="bg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C34B085-3021-7EEC-D43F-3694177408FD}"/>
              </a:ext>
            </a:extLst>
          </p:cNvPr>
          <p:cNvSpPr txBox="1"/>
          <p:nvPr/>
        </p:nvSpPr>
        <p:spPr>
          <a:xfrm>
            <a:off x="1107165" y="2526378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The focus is on stability and continuous development of the investment.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8874C9A-BA2C-DFF6-A97A-FA9DDF8AFA91}"/>
              </a:ext>
            </a:extLst>
          </p:cNvPr>
          <p:cNvSpPr txBox="1"/>
          <p:nvPr/>
        </p:nvSpPr>
        <p:spPr>
          <a:xfrm>
            <a:off x="4974187" y="2470721"/>
            <a:ext cx="3411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Safety and liquidity are subordinated to higher return expectations.</a:t>
            </a:r>
            <a:endParaRPr lang="de-AT" sz="16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9B8B5F3-BD53-2525-B00D-37DC33D55F82}"/>
              </a:ext>
            </a:extLst>
          </p:cNvPr>
          <p:cNvSpPr txBox="1"/>
          <p:nvPr/>
        </p:nvSpPr>
        <p:spPr>
          <a:xfrm>
            <a:off x="8743151" y="2470989"/>
            <a:ext cx="3559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Short-term return-oriented, acceptance of the loss of the invested capital.</a:t>
            </a:r>
            <a:endParaRPr lang="de-AT" sz="1600" dirty="0">
              <a:solidFill>
                <a:schemeClr val="bg1"/>
              </a:solidFill>
            </a:endParaRP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98B393-B984-E605-D7C9-251613E2DA8C}"/>
              </a:ext>
            </a:extLst>
          </p:cNvPr>
          <p:cNvSpPr/>
          <p:nvPr/>
        </p:nvSpPr>
        <p:spPr>
          <a:xfrm>
            <a:off x="8599376" y="775968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8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CB196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6D55C294-DFE6-49D3-677B-062D729D05A7}"/>
              </a:ext>
            </a:extLst>
          </p:cNvPr>
          <p:cNvSpPr/>
          <p:nvPr/>
        </p:nvSpPr>
        <p:spPr>
          <a:xfrm>
            <a:off x="4832833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0 w 2202281"/>
              <a:gd name="connsiteY1" fmla="*/ 2202282 h 2202281"/>
              <a:gd name="connsiteX2" fmla="*/ -1 w 2202281"/>
              <a:gd name="connsiteY2" fmla="*/ 1101141 h 2202281"/>
              <a:gd name="connsiteX3" fmla="*/ 1101140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3" y="2202282"/>
                  <a:pt x="1101140" y="2202282"/>
                </a:cubicBezTo>
                <a:cubicBezTo>
                  <a:pt x="492997" y="2202282"/>
                  <a:pt x="-1" y="1709284"/>
                  <a:pt x="-1" y="1101141"/>
                </a:cubicBezTo>
                <a:cubicBezTo>
                  <a:pt x="-1" y="492998"/>
                  <a:pt x="492997" y="0"/>
                  <a:pt x="1101140" y="0"/>
                </a:cubicBezTo>
                <a:cubicBezTo>
                  <a:pt x="1709283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E1753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3B272290-2874-D61D-0052-DF229C392857}"/>
              </a:ext>
            </a:extLst>
          </p:cNvPr>
          <p:cNvSpPr/>
          <p:nvPr/>
        </p:nvSpPr>
        <p:spPr>
          <a:xfrm>
            <a:off x="980852" y="775969"/>
            <a:ext cx="1170551" cy="1170551"/>
          </a:xfrm>
          <a:custGeom>
            <a:avLst/>
            <a:gdLst>
              <a:gd name="connsiteX0" fmla="*/ 2202281 w 2202281"/>
              <a:gd name="connsiteY0" fmla="*/ 1101141 h 2202281"/>
              <a:gd name="connsiteX1" fmla="*/ 1101141 w 2202281"/>
              <a:gd name="connsiteY1" fmla="*/ 2202282 h 2202281"/>
              <a:gd name="connsiteX2" fmla="*/ 0 w 2202281"/>
              <a:gd name="connsiteY2" fmla="*/ 1101141 h 2202281"/>
              <a:gd name="connsiteX3" fmla="*/ 1101141 w 2202281"/>
              <a:gd name="connsiteY3" fmla="*/ 0 h 2202281"/>
              <a:gd name="connsiteX4" fmla="*/ 2202281 w 2202281"/>
              <a:gd name="connsiteY4" fmla="*/ 1101141 h 220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281" h="2202281">
                <a:moveTo>
                  <a:pt x="2202281" y="1101141"/>
                </a:moveTo>
                <a:cubicBezTo>
                  <a:pt x="2202281" y="1709284"/>
                  <a:pt x="1709284" y="2202282"/>
                  <a:pt x="1101141" y="2202282"/>
                </a:cubicBezTo>
                <a:cubicBezTo>
                  <a:pt x="492997" y="2202282"/>
                  <a:pt x="0" y="1709284"/>
                  <a:pt x="0" y="1101141"/>
                </a:cubicBezTo>
                <a:cubicBezTo>
                  <a:pt x="0" y="492998"/>
                  <a:pt x="492997" y="0"/>
                  <a:pt x="1101141" y="0"/>
                </a:cubicBezTo>
                <a:cubicBezTo>
                  <a:pt x="1709284" y="0"/>
                  <a:pt x="2202281" y="492998"/>
                  <a:pt x="2202281" y="1101141"/>
                </a:cubicBezTo>
                <a:close/>
              </a:path>
            </a:pathLst>
          </a:custGeom>
          <a:solidFill>
            <a:srgbClr val="F6D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 sz="160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165717A-8546-CED5-18DA-3395167A6C14}"/>
              </a:ext>
            </a:extLst>
          </p:cNvPr>
          <p:cNvSpPr txBox="1"/>
          <p:nvPr/>
        </p:nvSpPr>
        <p:spPr>
          <a:xfrm>
            <a:off x="1085628" y="1604628"/>
            <a:ext cx="24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Risk-averse: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AC705E52-80E8-477B-DD92-392F319C0BDC}"/>
              </a:ext>
            </a:extLst>
          </p:cNvPr>
          <p:cNvSpPr txBox="1"/>
          <p:nvPr/>
        </p:nvSpPr>
        <p:spPr>
          <a:xfrm>
            <a:off x="4967290" y="1604628"/>
            <a:ext cx="2304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ready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08F9DF50-6314-57E8-3AC5-BD8CED058219}"/>
              </a:ext>
            </a:extLst>
          </p:cNvPr>
          <p:cNvSpPr txBox="1"/>
          <p:nvPr/>
        </p:nvSpPr>
        <p:spPr>
          <a:xfrm>
            <a:off x="1121341" y="1080426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A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D1CDA8E1-36B0-4B8F-59F3-566977B21930}"/>
              </a:ext>
            </a:extLst>
          </p:cNvPr>
          <p:cNvSpPr txBox="1"/>
          <p:nvPr/>
        </p:nvSpPr>
        <p:spPr>
          <a:xfrm>
            <a:off x="4957764" y="1099478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B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9672816-6FF6-48E3-6BC6-D69DB9F51FB5}"/>
              </a:ext>
            </a:extLst>
          </p:cNvPr>
          <p:cNvSpPr txBox="1"/>
          <p:nvPr/>
        </p:nvSpPr>
        <p:spPr>
          <a:xfrm>
            <a:off x="8765554" y="1078700"/>
            <a:ext cx="323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</a:rPr>
              <a:t>C</a:t>
            </a:r>
            <a:endParaRPr lang="de-AT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0D248A1-252A-57C6-686E-953D3716B99F}"/>
              </a:ext>
            </a:extLst>
          </p:cNvPr>
          <p:cNvSpPr txBox="1"/>
          <p:nvPr/>
        </p:nvSpPr>
        <p:spPr>
          <a:xfrm>
            <a:off x="8751377" y="1604628"/>
            <a:ext cx="2665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  <a:latin typeface="+mj-lt"/>
              </a:rPr>
              <a:t>Risk-</a:t>
            </a:r>
            <a:r>
              <a:rPr lang="de-AT" sz="2400" dirty="0" err="1">
                <a:solidFill>
                  <a:schemeClr val="bg1"/>
                </a:solidFill>
                <a:latin typeface="+mj-lt"/>
              </a:rPr>
              <a:t>loving</a:t>
            </a:r>
            <a:r>
              <a:rPr lang="de-AT" sz="2400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pic>
        <p:nvPicPr>
          <p:cNvPr id="6" name="Picture 5" descr="&lt;tb&gt;&lt;regionid&gt;a0ea0bfa-47c6-459b-bc3f-d6cc741f67cf&lt;/regionid&gt; &lt;dir&gt;1&lt;/dir&gt;   &lt;condtition&gt;&lt;![CDATA[RiskDisposition_Customer = &quot;C&quot;]]&gt;&lt;/condtition&gt;&lt;/tb&gt;">
            <a:extLst>
              <a:ext uri="{FF2B5EF4-FFF2-40B4-BE49-F238E27FC236}">
                <a16:creationId xmlns:a16="http://schemas.microsoft.com/office/drawing/2014/main" id="{0DFB3C77-799E-E2BD-1B75-5789A60664B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501" y="0"/>
            <a:ext cx="990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6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262C267-0DC8-961F-060A-083AFAFA8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893" y="3570"/>
            <a:ext cx="12192000" cy="6854430"/>
          </a:xfrm>
          <a:prstGeom prst="rect">
            <a:avLst/>
          </a:prstGeom>
        </p:spPr>
      </p:pic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E0050D7E-5E23-E8CE-1E6C-E5D0C26DB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643660"/>
              </p:ext>
            </p:extLst>
          </p:nvPr>
        </p:nvGraphicFramePr>
        <p:xfrm>
          <a:off x="2537460" y="411480"/>
          <a:ext cx="9187771" cy="5966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3971">
                  <a:extLst>
                    <a:ext uri="{9D8B030D-6E8A-4147-A177-3AD203B41FA5}">
                      <a16:colId xmlns:a16="http://schemas.microsoft.com/office/drawing/2014/main" val="1044032138"/>
                    </a:ext>
                  </a:extLst>
                </a:gridCol>
                <a:gridCol w="1149804">
                  <a:extLst>
                    <a:ext uri="{9D8B030D-6E8A-4147-A177-3AD203B41FA5}">
                      <a16:colId xmlns:a16="http://schemas.microsoft.com/office/drawing/2014/main" val="2659810133"/>
                    </a:ext>
                  </a:extLst>
                </a:gridCol>
                <a:gridCol w="2045604">
                  <a:extLst>
                    <a:ext uri="{9D8B030D-6E8A-4147-A177-3AD203B41FA5}">
                      <a16:colId xmlns:a16="http://schemas.microsoft.com/office/drawing/2014/main" val="1620673974"/>
                    </a:ext>
                  </a:extLst>
                </a:gridCol>
                <a:gridCol w="2408392">
                  <a:extLst>
                    <a:ext uri="{9D8B030D-6E8A-4147-A177-3AD203B41FA5}">
                      <a16:colId xmlns:a16="http://schemas.microsoft.com/office/drawing/2014/main" val="2435737059"/>
                    </a:ext>
                  </a:extLst>
                </a:gridCol>
              </a:tblGrid>
              <a:tr h="1149213">
                <a:tc>
                  <a:txBody>
                    <a:bodyPr/>
                    <a:lstStyle/>
                    <a:p>
                      <a:pPr algn="l"/>
                      <a:r>
                        <a:rPr lang="de-AT" b="0" dirty="0">
                          <a:solidFill>
                            <a:schemeClr val="bg2"/>
                          </a:solidFill>
                          <a:latin typeface="+mj-lt"/>
                        </a:rPr>
                        <a:t>Security</a:t>
                      </a:r>
                      <a:endParaRPr lang="en-US" b="0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b="0" dirty="0" err="1">
                          <a:solidFill>
                            <a:schemeClr val="bg2"/>
                          </a:solidFill>
                          <a:latin typeface="+mj-lt"/>
                        </a:rPr>
                        <a:t>Pieces</a:t>
                      </a:r>
                      <a:endParaRPr lang="en-US" b="0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b="0" dirty="0">
                          <a:solidFill>
                            <a:schemeClr val="bg2"/>
                          </a:solidFill>
                          <a:latin typeface="+mj-lt"/>
                        </a:rPr>
                        <a:t>Status</a:t>
                      </a:r>
                      <a:endParaRPr lang="en-US" b="0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b="0" dirty="0" err="1">
                          <a:solidFill>
                            <a:schemeClr val="bg2"/>
                          </a:solidFill>
                          <a:latin typeface="+mj-lt"/>
                        </a:rPr>
                        <a:t>Sum</a:t>
                      </a:r>
                      <a:endParaRPr lang="en-US" b="0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658283"/>
                  </a:ext>
                </a:extLst>
              </a:tr>
              <a:tr h="2833675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+mn-lt"/>
                          <a:cs typeface="Calibri" panose="020F0502020204030204" pitchFamily="34" charset="0"/>
                        </a:rPr>
                        <a:t>Portfolio.Sharelist</a:t>
                      </a:r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+mn-lt"/>
                          <a:cs typeface="Calibri" panose="020F0502020204030204" pitchFamily="34" charset="0"/>
                        </a:rPr>
                        <a:t>Portfolio.Quantity</a:t>
                      </a:r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+mn-lt"/>
                          <a:cs typeface="Calibri" panose="020F0502020204030204" pitchFamily="34" charset="0"/>
                        </a:rPr>
                        <a:t>Portfolio.CurrentRate_formated</a:t>
                      </a:r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</a:t>
                      </a: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>
                          <a:latin typeface="+mn-lt"/>
                          <a:cs typeface="Calibri" panose="020F0502020204030204" pitchFamily="34" charset="0"/>
                        </a:rPr>
                        <a:t>Portfolio.SUM_Fortmated</a:t>
                      </a:r>
                      <a:r>
                        <a:rPr lang="en-US" dirty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</a:t>
                      </a:r>
                    </a:p>
                  </a:txBody>
                  <a:tcPr anchor="ctr"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125216"/>
                  </a:ext>
                </a:extLst>
              </a:tr>
              <a:tr h="19835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b="1" dirty="0">
                          <a:solidFill>
                            <a:schemeClr val="tx2"/>
                          </a:solidFill>
                        </a:rPr>
                        <a:t>Gesamtvermögen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chemeClr val="tx2"/>
                          </a:solidFill>
                        </a:rPr>
                        <a:t>&lt;%</a:t>
                      </a:r>
                      <a:r>
                        <a:rPr lang="en-US" b="1" dirty="0" err="1">
                          <a:solidFill>
                            <a:schemeClr val="tx2"/>
                          </a:solidFill>
                        </a:rPr>
                        <a:t>TotalSum.TotalAmounFormated</a:t>
                      </a:r>
                      <a:r>
                        <a:rPr lang="en-US" b="1" dirty="0">
                          <a:solidFill>
                            <a:schemeClr val="tx2"/>
                          </a:solidFill>
                        </a:rPr>
                        <a:t>%&gt;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965285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F5A7229D-D118-B4A3-4576-DCEC0E569CA3}"/>
              </a:ext>
            </a:extLst>
          </p:cNvPr>
          <p:cNvSpPr txBox="1"/>
          <p:nvPr/>
        </p:nvSpPr>
        <p:spPr>
          <a:xfrm rot="16200000">
            <a:off x="-2669629" y="3009871"/>
            <a:ext cx="627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sz="2800" b="1" noProof="0" dirty="0">
                <a:latin typeface="Europa-Bold" panose="02000000000000000000" pitchFamily="50" charset="0"/>
              </a:rPr>
              <a:t>Depot </a:t>
            </a:r>
            <a:r>
              <a:rPr lang="de-AT" sz="2800" b="1" dirty="0" err="1">
                <a:latin typeface="Europa-Bold" panose="02000000000000000000" pitchFamily="50" charset="0"/>
              </a:rPr>
              <a:t>of</a:t>
            </a:r>
            <a:r>
              <a:rPr kumimoji="0" lang="de-AT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Europa-Bold" panose="02000000000000000000" pitchFamily="50" charset="0"/>
              </a:rPr>
              <a:t> &lt;%</a:t>
            </a:r>
            <a:r>
              <a:rPr kumimoji="0" lang="de-AT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Europa-Bold" panose="02000000000000000000" pitchFamily="50" charset="0"/>
              </a:rPr>
              <a:t>CustomerData.Name</a:t>
            </a:r>
            <a:r>
              <a:rPr kumimoji="0" lang="de-AT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Europa-Bold" panose="02000000000000000000" pitchFamily="50" charset="0"/>
              </a:rPr>
              <a:t>%&gt; tabellarisch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uropa-Bol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742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70BA6481-0FA2-6DF0-B522-D851C3AEB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8002" y="3487478"/>
            <a:ext cx="7983702" cy="6858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68D8940-4FA5-A561-C84C-11D1D3946987}"/>
              </a:ext>
            </a:extLst>
          </p:cNvPr>
          <p:cNvSpPr txBox="1"/>
          <p:nvPr/>
        </p:nvSpPr>
        <p:spPr>
          <a:xfrm>
            <a:off x="728875" y="4881885"/>
            <a:ext cx="4325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Your portfolio: Actual analysis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3A3F1CB-8694-8A0B-CE55-C12AFCE16191}"/>
              </a:ext>
            </a:extLst>
          </p:cNvPr>
          <p:cNvSpPr txBox="1"/>
          <p:nvPr/>
        </p:nvSpPr>
        <p:spPr>
          <a:xfrm>
            <a:off x="850671" y="920566"/>
            <a:ext cx="4715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dirty="0">
                <a:solidFill>
                  <a:schemeClr val="bg1"/>
                </a:solidFill>
              </a:rPr>
              <a:t>The graphic shows your current financial product ratio. To best avoid fluctuations and losses, we recommend that you diversify your portfolio. </a:t>
            </a:r>
            <a:r>
              <a:rPr lang="en-US" sz="1600" dirty="0" err="1">
                <a:solidFill>
                  <a:schemeClr val="bg1"/>
                </a:solidFill>
              </a:rPr>
              <a:t>SuccessBank</a:t>
            </a:r>
            <a:r>
              <a:rPr lang="en-US" sz="1600" dirty="0">
                <a:solidFill>
                  <a:schemeClr val="bg1"/>
                </a:solidFill>
              </a:rPr>
              <a:t> AG will make you an individual proposal based on your specifications, thus minimizing your personal risk of loss.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7" name="Grafik 6" descr="&lt;par&gt;&lt;name&gt;&lt;![CDATA[Portfolio_Chart.Chart 8]]&gt;&lt;/name&gt;&lt;datafieldid&gt;1f8a4353-b52b-49e6-84da-78cbacf4e83f&lt;/datafieldid&gt;&lt;type&gt;image&lt;/type&gt;&lt;format&gt;&lt;![CDATA[400]]&gt;&lt;/format&gt;&lt;quality&gt;100&lt;/quality&gt;&lt;/par&gt;">
            <a:extLst>
              <a:ext uri="{FF2B5EF4-FFF2-40B4-BE49-F238E27FC236}">
                <a16:creationId xmlns:a16="http://schemas.microsoft.com/office/drawing/2014/main" id="{F5D928B8-3A0D-CC77-349C-7B3E1F0C18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543" y="1013399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84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fik 2">
            <a:extLst>
              <a:ext uri="{FF2B5EF4-FFF2-40B4-BE49-F238E27FC236}">
                <a16:creationId xmlns:a16="http://schemas.microsoft.com/office/drawing/2014/main" id="{AD162275-5A03-677D-479A-71D5114986D9}"/>
              </a:ext>
            </a:extLst>
          </p:cNvPr>
          <p:cNvSpPr/>
          <p:nvPr/>
        </p:nvSpPr>
        <p:spPr>
          <a:xfrm>
            <a:off x="863810" y="637953"/>
            <a:ext cx="3688392" cy="5727185"/>
          </a:xfrm>
          <a:custGeom>
            <a:avLst/>
            <a:gdLst>
              <a:gd name="connsiteX0" fmla="*/ 3025374 w 3688392"/>
              <a:gd name="connsiteY0" fmla="*/ 0 h 5727185"/>
              <a:gd name="connsiteX1" fmla="*/ 3688393 w 3688392"/>
              <a:gd name="connsiteY1" fmla="*/ 690123 h 5727185"/>
              <a:gd name="connsiteX2" fmla="*/ 3688393 w 3688392"/>
              <a:gd name="connsiteY2" fmla="*/ 5037063 h 5727185"/>
              <a:gd name="connsiteX3" fmla="*/ 3025374 w 3688392"/>
              <a:gd name="connsiteY3" fmla="*/ 5727186 h 5727185"/>
              <a:gd name="connsiteX4" fmla="*/ 663018 w 3688392"/>
              <a:gd name="connsiteY4" fmla="*/ 5727186 h 5727185"/>
              <a:gd name="connsiteX5" fmla="*/ 0 w 3688392"/>
              <a:gd name="connsiteY5" fmla="*/ 5037063 h 5727185"/>
              <a:gd name="connsiteX6" fmla="*/ 0 w 3688392"/>
              <a:gd name="connsiteY6" fmla="*/ 690123 h 5727185"/>
              <a:gd name="connsiteX7" fmla="*/ 663018 w 3688392"/>
              <a:gd name="connsiteY7" fmla="*/ 0 h 572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8392" h="5727185">
                <a:moveTo>
                  <a:pt x="3025374" y="0"/>
                </a:moveTo>
                <a:cubicBezTo>
                  <a:pt x="3391549" y="0"/>
                  <a:pt x="3688393" y="308979"/>
                  <a:pt x="3688393" y="690123"/>
                </a:cubicBezTo>
                <a:lnTo>
                  <a:pt x="3688393" y="5037063"/>
                </a:lnTo>
                <a:cubicBezTo>
                  <a:pt x="3688393" y="5418208"/>
                  <a:pt x="3391549" y="5727186"/>
                  <a:pt x="3025374" y="5727186"/>
                </a:cubicBezTo>
                <a:lnTo>
                  <a:pt x="663018" y="5727186"/>
                </a:lnTo>
                <a:cubicBezTo>
                  <a:pt x="296843" y="5727186"/>
                  <a:pt x="0" y="5418208"/>
                  <a:pt x="0" y="5037063"/>
                </a:cubicBezTo>
                <a:lnTo>
                  <a:pt x="0" y="690123"/>
                </a:lnTo>
                <a:cubicBezTo>
                  <a:pt x="0" y="308979"/>
                  <a:pt x="296843" y="0"/>
                  <a:pt x="663018" y="0"/>
                </a:cubicBezTo>
                <a:close/>
              </a:path>
            </a:pathLst>
          </a:custGeom>
          <a:gradFill>
            <a:gsLst>
              <a:gs pos="0">
                <a:srgbClr val="CB1967"/>
              </a:gs>
              <a:gs pos="11000">
                <a:srgbClr val="CD2261"/>
              </a:gs>
              <a:gs pos="29000">
                <a:srgbClr val="D33B53"/>
              </a:gs>
              <a:gs pos="52000">
                <a:srgbClr val="DC653B"/>
              </a:gs>
              <a:gs pos="78000">
                <a:srgbClr val="EA9E1B"/>
              </a:gs>
              <a:gs pos="99000">
                <a:srgbClr val="F6D000"/>
              </a:gs>
            </a:gsLst>
            <a:lin ang="189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de-AT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3BB5F221-2703-2F11-3122-D2E686231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136158"/>
              </p:ext>
            </p:extLst>
          </p:nvPr>
        </p:nvGraphicFramePr>
        <p:xfrm>
          <a:off x="1111643" y="4945911"/>
          <a:ext cx="334198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6515">
                  <a:extLst>
                    <a:ext uri="{9D8B030D-6E8A-4147-A177-3AD203B41FA5}">
                      <a16:colId xmlns:a16="http://schemas.microsoft.com/office/drawing/2014/main" val="784863053"/>
                    </a:ext>
                  </a:extLst>
                </a:gridCol>
                <a:gridCol w="2355467">
                  <a:extLst>
                    <a:ext uri="{9D8B030D-6E8A-4147-A177-3AD203B41FA5}">
                      <a16:colId xmlns:a16="http://schemas.microsoft.com/office/drawing/2014/main" val="3069674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AT" sz="1600" dirty="0"/>
                        <a:t>Ihre</a:t>
                      </a:r>
                      <a:r>
                        <a:rPr lang="de-AT" sz="1600" baseline="0" dirty="0"/>
                        <a:t> Rendite</a:t>
                      </a:r>
                      <a:r>
                        <a:rPr lang="de-AT" sz="1600" dirty="0"/>
                        <a:t>: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&lt;%</a:t>
                      </a:r>
                      <a:r>
                        <a:rPr lang="en-US" sz="1600" dirty="0" err="1"/>
                        <a:t>TotalSharholderReturn.TSR_Formated</a:t>
                      </a:r>
                      <a:r>
                        <a:rPr lang="en-US" sz="1600" dirty="0"/>
                        <a:t>%&gt; 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33505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AF6C7BC9-F383-3904-7CB6-9831ED5FB425}"/>
              </a:ext>
            </a:extLst>
          </p:cNvPr>
          <p:cNvSpPr txBox="1"/>
          <p:nvPr/>
        </p:nvSpPr>
        <p:spPr>
          <a:xfrm>
            <a:off x="1111643" y="2505669"/>
            <a:ext cx="29925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From the left graph, you can see the performance of your stocks this year. On the right is the profit and loss statement for the current period.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5BC6B13-8ED4-3AB3-F5D5-1E86F50005B2}"/>
              </a:ext>
            </a:extLst>
          </p:cNvPr>
          <p:cNvSpPr txBox="1"/>
          <p:nvPr/>
        </p:nvSpPr>
        <p:spPr>
          <a:xfrm>
            <a:off x="1111643" y="1381864"/>
            <a:ext cx="30869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Performance </a:t>
            </a:r>
            <a:r>
              <a:rPr kumimoji="0" lang="de-A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of</a:t>
            </a:r>
            <a:r>
              <a:rPr kumimoji="0" lang="de-A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de-A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your</a:t>
            </a:r>
            <a:r>
              <a:rPr kumimoji="0" lang="de-A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de-A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portfolio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Grafik 3" descr="&lt;par&gt;&lt;name&gt;&lt;![CDATA[Portfolio_Chart.Chart 3]]&gt;&lt;/name&gt;&lt;datafieldid&gt;a5c4f6a9-3ba1-4169-a5c4-7b834c41da74&lt;/datafieldid&gt;&lt;type&gt;image&lt;/type&gt;&lt;format&gt;&lt;![CDATA[320]]&gt;&lt;/format&gt;&lt;quality&gt;100&lt;/quality&gt;&lt;/par&gt;">
            <a:extLst>
              <a:ext uri="{FF2B5EF4-FFF2-40B4-BE49-F238E27FC236}">
                <a16:creationId xmlns:a16="http://schemas.microsoft.com/office/drawing/2014/main" id="{D8E2D3AD-78E1-7242-40A7-AD95762E721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76677"/>
            <a:ext cx="2019760" cy="533522"/>
          </a:xfrm>
          <a:prstGeom prst="rect">
            <a:avLst/>
          </a:prstGeom>
        </p:spPr>
      </p:pic>
      <p:pic>
        <p:nvPicPr>
          <p:cNvPr id="6" name="Grafik 5" descr="&lt;par&gt;&lt;name&gt;&lt;![CDATA[Portfolio_Chart.Profit/loss]]&gt;&lt;/name&gt;&lt;datafieldid&gt;32bb0adb-5c3b-4224-a74e-60d948a4897e&lt;/datafieldid&gt;&lt;type&gt;image&lt;/type&gt;&lt;format&gt;&lt;![CDATA[320]]&gt;&lt;/format&gt;&lt;quality&gt;100&lt;/quality&gt;&lt;/par&gt;">
            <a:extLst>
              <a:ext uri="{FF2B5EF4-FFF2-40B4-BE49-F238E27FC236}">
                <a16:creationId xmlns:a16="http://schemas.microsoft.com/office/drawing/2014/main" id="{861350AF-78E3-4690-9A64-696ED538F2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00802"/>
      </p:ext>
    </p:extLst>
  </p:cSld>
  <p:clrMapOvr>
    <a:masterClrMapping/>
  </p:clrMapOvr>
</p:sld>
</file>

<file path=ppt/theme/theme1.xml><?xml version="1.0" encoding="utf-8"?>
<a:theme xmlns:a="http://schemas.openxmlformats.org/drawingml/2006/main" name="Segment">
  <a:themeElements>
    <a:clrScheme name="SuccessBank">
      <a:dk1>
        <a:sysClr val="windowText" lastClr="000000"/>
      </a:dk1>
      <a:lt1>
        <a:sysClr val="window" lastClr="FFFFFF"/>
      </a:lt1>
      <a:dk2>
        <a:srgbClr val="CB1967"/>
      </a:dk2>
      <a:lt2>
        <a:srgbClr val="E17534"/>
      </a:lt2>
      <a:accent1>
        <a:srgbClr val="CB1967"/>
      </a:accent1>
      <a:accent2>
        <a:srgbClr val="E17534"/>
      </a:accent2>
      <a:accent3>
        <a:srgbClr val="E89322"/>
      </a:accent3>
      <a:accent4>
        <a:srgbClr val="F6D000"/>
      </a:accent4>
      <a:accent5>
        <a:srgbClr val="E87D37"/>
      </a:accent5>
      <a:accent6>
        <a:srgbClr val="C62324"/>
      </a:accent6>
      <a:hlink>
        <a:srgbClr val="E17534"/>
      </a:hlink>
      <a:folHlink>
        <a:srgbClr val="CB1967"/>
      </a:folHlink>
    </a:clrScheme>
    <a:fontScheme name="Benutzerdefiniert 1">
      <a:majorFont>
        <a:latin typeface="Cal Sans SemiBold"/>
        <a:ea typeface=""/>
        <a:cs typeface=""/>
      </a:majorFont>
      <a:minorFont>
        <a:latin typeface="Europa-Regular"/>
        <a:ea typeface=""/>
        <a:cs typeface="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646</Words>
  <Application>Microsoft Office PowerPoint</Application>
  <PresentationFormat>Widescreen</PresentationFormat>
  <Paragraphs>127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Cal Sans SemiBold</vt:lpstr>
      <vt:lpstr>Calibri</vt:lpstr>
      <vt:lpstr>Century Gothic</vt:lpstr>
      <vt:lpstr>Europa-Bold</vt:lpstr>
      <vt:lpstr>Europa-Light</vt:lpstr>
      <vt:lpstr>Europa-Regular</vt:lpstr>
      <vt:lpstr>Wingdings 3</vt:lpstr>
      <vt:lpstr>Segment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Fabian Huber</dc:creator>
  <cp:lastModifiedBy>Florian Parfuss</cp:lastModifiedBy>
  <cp:revision>661</cp:revision>
  <dcterms:created xsi:type="dcterms:W3CDTF">2017-10-10T14:20:11Z</dcterms:created>
  <dcterms:modified xsi:type="dcterms:W3CDTF">2024-12-18T09:09:01Z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x42DataMap">
    <vt:lpwstr>Finanzanlage.dm</vt:lpwstr>
  </property>
</Properties>
</file>