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3"/>
  </p:notesMasterIdLst>
  <p:sldIdLst>
    <p:sldId id="268" r:id="rId2"/>
    <p:sldId id="265" r:id="rId3"/>
    <p:sldId id="284" r:id="rId4"/>
    <p:sldId id="283" r:id="rId5"/>
    <p:sldId id="285" r:id="rId6"/>
    <p:sldId id="286" r:id="rId7"/>
    <p:sldId id="289" r:id="rId8"/>
    <p:sldId id="292" r:id="rId9"/>
    <p:sldId id="295" r:id="rId10"/>
    <p:sldId id="296" r:id="rId11"/>
    <p:sldId id="297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C7791"/>
    <a:srgbClr val="4F6D87"/>
    <a:srgbClr val="2E567C"/>
    <a:srgbClr val="1C3854"/>
    <a:srgbClr val="246792"/>
    <a:srgbClr val="4A6883"/>
    <a:srgbClr val="266A94"/>
    <a:srgbClr val="6680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1" autoAdjust="0"/>
    <p:restoredTop sz="95206" autoAdjust="0"/>
  </p:normalViewPr>
  <p:slideViewPr>
    <p:cSldViewPr snapToGrid="0">
      <p:cViewPr varScale="1">
        <p:scale>
          <a:sx n="111" d="100"/>
          <a:sy n="111" d="100"/>
        </p:scale>
        <p:origin x="614" y="-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560C1A-97C8-43C0-9D18-A90F0041F1FF}" type="datetimeFigureOut">
              <a:rPr lang="en-US" smtClean="0"/>
              <a:t>1/16/2020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161ECC-002A-447E-9873-56755D590B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488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61ECC-002A-447E-9873-56755D590B7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453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18894-3390-48BD-8EE6-EC2AEAA82523}" type="datetime1">
              <a:rPr lang="de-AT" smtClean="0"/>
              <a:t>16.01.2020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6DAC3-D33C-4736-932D-D597F3EBA90D}" type="slidenum">
              <a:rPr lang="en-US" smtClean="0"/>
              <a:t>‹Nr.›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186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9DA34-4B94-4663-A603-C51BA0C2E217}" type="datetime1">
              <a:rPr lang="de-AT" smtClean="0"/>
              <a:t>16.01.2020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6DAC3-D33C-4736-932D-D597F3EBA90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947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7B003-5649-4DB4-B7F1-2650717C4455}" type="datetime1">
              <a:rPr lang="de-AT" smtClean="0"/>
              <a:t>16.01.2020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6DAC3-D33C-4736-932D-D597F3EBA90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8350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F994A-D9B7-4565-9BFB-BFEA4198412B}" type="datetime1">
              <a:rPr lang="de-AT" smtClean="0"/>
              <a:t>16.01.2020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6DAC3-D33C-4736-932D-D597F3EBA90D}" type="slidenum">
              <a:rPr lang="en-US" smtClean="0"/>
              <a:t>‹Nr.›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206258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5579E-5D56-4BF6-825C-3C1F435878CF}" type="datetime1">
              <a:rPr lang="de-AT" smtClean="0"/>
              <a:t>16.01.2020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6DAC3-D33C-4736-932D-D597F3EBA90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2011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50A33-476A-4992-93B0-0384DDE1D59B}" type="datetime1">
              <a:rPr lang="de-AT" smtClean="0"/>
              <a:t>16.01.2020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6DAC3-D33C-4736-932D-D597F3EBA90D}" type="slidenum">
              <a:rPr lang="en-US" smtClean="0"/>
              <a:t>‹Nr.›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394225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EB795-3DAA-4C26-B456-5B4BBDA7AC7C}" type="datetime1">
              <a:rPr lang="de-AT" smtClean="0"/>
              <a:t>16.01.2020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6DAC3-D33C-4736-932D-D597F3EBA90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8418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EE16E-B5D9-4AA1-AF5A-7F69762F4A98}" type="datetime1">
              <a:rPr lang="de-AT" smtClean="0"/>
              <a:t>16.01.2020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6DAC3-D33C-4736-932D-D597F3EBA90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0855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52891-2D55-4789-BB90-3BEED1D3E2DA}" type="datetime1">
              <a:rPr lang="de-AT" smtClean="0"/>
              <a:t>16.01.2020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6DAC3-D33C-4736-932D-D597F3EBA90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794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C75C8-02CE-4E33-A5FA-E399481765CC}" type="datetime1">
              <a:rPr lang="de-AT" smtClean="0"/>
              <a:t>16.01.2020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6DAC3-D33C-4736-932D-D597F3EBA90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0725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6D2D4-DFA0-4E9F-A2B4-54962A21795F}" type="datetime1">
              <a:rPr lang="de-AT" smtClean="0"/>
              <a:t>16.01.2020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6DAC3-D33C-4736-932D-D597F3EBA90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966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C84DB-F7D1-4D54-9EFF-785E7E097B54}" type="datetime1">
              <a:rPr lang="de-AT" smtClean="0"/>
              <a:t>16.01.2020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6DAC3-D33C-4736-932D-D597F3EBA90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221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5C105-399E-4CBE-8E77-354E15ADF434}" type="datetime1">
              <a:rPr lang="de-AT" smtClean="0"/>
              <a:t>16.01.2020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6DAC3-D33C-4736-932D-D597F3EBA90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227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76132-091C-4066-940C-CDE04C24659E}" type="datetime1">
              <a:rPr lang="de-AT" smtClean="0"/>
              <a:t>16.01.2020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6DAC3-D33C-4736-932D-D597F3EBA90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865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EE9DB-89BF-4095-849A-35316091D1FF}" type="datetime1">
              <a:rPr lang="de-AT" smtClean="0"/>
              <a:t>16.01.2020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6DAC3-D33C-4736-932D-D597F3EBA90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5322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8E51A-4DBF-46E1-A05F-67A32F6ABD29}" type="datetime1">
              <a:rPr lang="de-AT" smtClean="0"/>
              <a:t>16.01.2020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6DAC3-D33C-4736-932D-D597F3EBA90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57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27A9A-D728-4229-A4B9-7ED1C8359C75}" type="datetime1">
              <a:rPr lang="de-AT" smtClean="0"/>
              <a:t>16.01.2020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6DAC3-D33C-4736-932D-D597F3EBA90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663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050092FE-113B-4EFD-B717-9F599050F1D4}" type="datetime1">
              <a:rPr lang="de-AT" smtClean="0"/>
              <a:t>16.01.2020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516DAC3-D33C-4736-932D-D597F3EBA90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53141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m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tm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tm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tm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tm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tm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tm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tmp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tmp"/><Relationship Id="rId4" Type="http://schemas.openxmlformats.org/officeDocument/2006/relationships/image" Target="../media/image7.tm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tm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1"/>
          <a:stretch/>
        </p:blipFill>
        <p:spPr>
          <a:xfrm>
            <a:off x="-3470" y="-3"/>
            <a:ext cx="12195469" cy="82365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Rechteck 2"/>
          <p:cNvSpPr/>
          <p:nvPr/>
        </p:nvSpPr>
        <p:spPr>
          <a:xfrm>
            <a:off x="142875" y="2609670"/>
            <a:ext cx="3749620" cy="243186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iagonal liegende Ecken des Rechtecks abrunden 9"/>
          <p:cNvSpPr/>
          <p:nvPr/>
        </p:nvSpPr>
        <p:spPr>
          <a:xfrm>
            <a:off x="4056340" y="3564210"/>
            <a:ext cx="4429029" cy="1477328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feld 17"/>
          <p:cNvSpPr txBox="1"/>
          <p:nvPr/>
        </p:nvSpPr>
        <p:spPr>
          <a:xfrm>
            <a:off x="4179662" y="3630885"/>
            <a:ext cx="41823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&lt;%</a:t>
            </a:r>
            <a:r>
              <a:rPr lang="en-US" sz="2000" dirty="0" err="1" smtClean="0"/>
              <a:t>EmployeeData.Name</a:t>
            </a:r>
            <a:r>
              <a:rPr lang="en-US" sz="2000" dirty="0" smtClean="0"/>
              <a:t>%&gt;</a:t>
            </a:r>
          </a:p>
          <a:p>
            <a:r>
              <a:rPr lang="en-US" sz="2000" dirty="0" smtClean="0"/>
              <a:t>&lt;%</a:t>
            </a:r>
            <a:r>
              <a:rPr lang="en-US" sz="2000" dirty="0" err="1" smtClean="0"/>
              <a:t>EmployeeData.Position</a:t>
            </a:r>
            <a:r>
              <a:rPr lang="en-US" sz="2000" dirty="0" smtClean="0"/>
              <a:t>%&gt;</a:t>
            </a:r>
          </a:p>
          <a:p>
            <a:r>
              <a:rPr lang="en-US" sz="2000" dirty="0" smtClean="0"/>
              <a:t>&lt;%</a:t>
            </a:r>
            <a:r>
              <a:rPr lang="en-US" sz="2000" dirty="0" err="1" smtClean="0"/>
              <a:t>EmployeeData.Telephone</a:t>
            </a:r>
            <a:r>
              <a:rPr lang="en-US" sz="2000" dirty="0" smtClean="0"/>
              <a:t>%&gt;</a:t>
            </a:r>
          </a:p>
          <a:p>
            <a:r>
              <a:rPr lang="en-US" sz="2000" dirty="0" smtClean="0"/>
              <a:t>&lt;%</a:t>
            </a:r>
            <a:r>
              <a:rPr lang="en-US" sz="2000" dirty="0" err="1" smtClean="0"/>
              <a:t>EmployeeData.Email</a:t>
            </a:r>
            <a:r>
              <a:rPr lang="en-US" sz="2000" dirty="0" smtClean="0"/>
              <a:t>%&gt;</a:t>
            </a:r>
            <a:endParaRPr lang="en-US" sz="2000" dirty="0"/>
          </a:p>
        </p:txBody>
      </p:sp>
      <p:sp>
        <p:nvSpPr>
          <p:cNvPr id="15" name="Rechteck 14"/>
          <p:cNvSpPr/>
          <p:nvPr/>
        </p:nvSpPr>
        <p:spPr>
          <a:xfrm>
            <a:off x="-1" y="6329652"/>
            <a:ext cx="12276357" cy="528348"/>
          </a:xfrm>
          <a:prstGeom prst="rect">
            <a:avLst/>
          </a:prstGeom>
          <a:solidFill>
            <a:schemeClr val="accent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feld 15"/>
          <p:cNvSpPr txBox="1"/>
          <p:nvPr/>
        </p:nvSpPr>
        <p:spPr>
          <a:xfrm>
            <a:off x="0" y="6457463"/>
            <a:ext cx="83314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&lt;%</a:t>
            </a:r>
            <a:r>
              <a:rPr lang="en-US" sz="1400" dirty="0" err="1" smtClean="0"/>
              <a:t>CustomerData.Name</a:t>
            </a:r>
            <a:r>
              <a:rPr lang="en-US" sz="1400" dirty="0" smtClean="0"/>
              <a:t>%&gt;&lt;%</a:t>
            </a:r>
            <a:r>
              <a:rPr lang="en-US" sz="1400" dirty="0" err="1" smtClean="0"/>
              <a:t>CustomerData.Academic_title</a:t>
            </a:r>
            <a:r>
              <a:rPr lang="en-US" sz="1400" dirty="0" smtClean="0"/>
              <a:t>%&gt;|&lt;%CustomerData.Adress_1%&gt;|&lt;%CustomerData.Adress_2%&gt;</a:t>
            </a:r>
            <a:endParaRPr lang="en-US" sz="1400" dirty="0"/>
          </a:p>
        </p:txBody>
      </p:sp>
      <p:sp>
        <p:nvSpPr>
          <p:cNvPr id="13" name="Rechteck 12"/>
          <p:cNvSpPr/>
          <p:nvPr/>
        </p:nvSpPr>
        <p:spPr>
          <a:xfrm>
            <a:off x="7951" y="774650"/>
            <a:ext cx="12184048" cy="916561"/>
          </a:xfrm>
          <a:prstGeom prst="rect">
            <a:avLst/>
          </a:prstGeom>
          <a:solidFill>
            <a:schemeClr val="accent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feld 11"/>
          <p:cNvSpPr txBox="1"/>
          <p:nvPr/>
        </p:nvSpPr>
        <p:spPr>
          <a:xfrm>
            <a:off x="7951" y="924641"/>
            <a:ext cx="123539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3200" b="1" dirty="0" smtClean="0">
                <a:latin typeface="Century Gothic" panose="020B0502020202020204" pitchFamily="34" charset="0"/>
              </a:rPr>
              <a:t>Investmentvorschlag für </a:t>
            </a:r>
            <a:r>
              <a:rPr lang="en-US" sz="3200" b="1" dirty="0" smtClean="0">
                <a:latin typeface="Century Gothic" panose="020B0502020202020204" pitchFamily="34" charset="0"/>
              </a:rPr>
              <a:t>&lt;%</a:t>
            </a:r>
            <a:r>
              <a:rPr lang="en-US" sz="3200" b="1" dirty="0" err="1" smtClean="0">
                <a:latin typeface="Century Gothic" panose="020B0502020202020204" pitchFamily="34" charset="0"/>
              </a:rPr>
              <a:t>CustomerData.Name</a:t>
            </a:r>
            <a:r>
              <a:rPr lang="en-US" sz="3200" b="1" dirty="0" smtClean="0">
                <a:latin typeface="Century Gothic" panose="020B0502020202020204" pitchFamily="34" charset="0"/>
              </a:rPr>
              <a:t>%&gt;&lt;%</a:t>
            </a:r>
            <a:r>
              <a:rPr lang="en-US" sz="3200" b="1" dirty="0" err="1" smtClean="0">
                <a:latin typeface="Century Gothic" panose="020B0502020202020204" pitchFamily="34" charset="0"/>
              </a:rPr>
              <a:t>CustomerData.Academic_title</a:t>
            </a:r>
            <a:r>
              <a:rPr lang="en-US" sz="3200" b="1" dirty="0" smtClean="0">
                <a:latin typeface="Century Gothic" panose="020B0502020202020204" pitchFamily="34" charset="0"/>
              </a:rPr>
              <a:t>%&gt;</a:t>
            </a:r>
            <a:endParaRPr lang="en-US" sz="3200" b="1" dirty="0">
              <a:latin typeface="Century Gothic" panose="020B0502020202020204" pitchFamily="34" charset="0"/>
            </a:endParaRPr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2010" y="5228909"/>
            <a:ext cx="1363858" cy="1568011"/>
          </a:xfrm>
          <a:prstGeom prst="rect">
            <a:avLst/>
          </a:prstGeom>
        </p:spPr>
      </p:pic>
      <p:sp>
        <p:nvSpPr>
          <p:cNvPr id="22" name="Textfeld 21"/>
          <p:cNvSpPr txBox="1"/>
          <p:nvPr/>
        </p:nvSpPr>
        <p:spPr>
          <a:xfrm>
            <a:off x="10456273" y="6581262"/>
            <a:ext cx="17893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000" dirty="0" err="1" smtClean="0">
                <a:latin typeface="Berlin Sans FB" panose="020E0602020502020306" pitchFamily="34" charset="0"/>
              </a:rPr>
              <a:t>Your</a:t>
            </a:r>
            <a:r>
              <a:rPr lang="de-AT" sz="1000" dirty="0" smtClean="0">
                <a:latin typeface="Berlin Sans FB" panose="020E0602020502020306" pitchFamily="34" charset="0"/>
              </a:rPr>
              <a:t> </a:t>
            </a:r>
            <a:r>
              <a:rPr lang="de-AT" sz="1000" dirty="0" err="1" smtClean="0">
                <a:latin typeface="Berlin Sans FB" panose="020E0602020502020306" pitchFamily="34" charset="0"/>
              </a:rPr>
              <a:t>money</a:t>
            </a:r>
            <a:r>
              <a:rPr lang="de-AT" sz="1000" dirty="0" smtClean="0">
                <a:latin typeface="Berlin Sans FB" panose="020E0602020502020306" pitchFamily="34" charset="0"/>
              </a:rPr>
              <a:t> in </a:t>
            </a:r>
            <a:r>
              <a:rPr lang="de-AT" sz="1000" dirty="0" err="1" smtClean="0">
                <a:latin typeface="Berlin Sans FB" panose="020E0602020502020306" pitchFamily="34" charset="0"/>
              </a:rPr>
              <a:t>safe</a:t>
            </a:r>
            <a:r>
              <a:rPr lang="de-AT" sz="1000" dirty="0" smtClean="0">
                <a:latin typeface="Berlin Sans FB" panose="020E0602020502020306" pitchFamily="34" charset="0"/>
              </a:rPr>
              <a:t> </a:t>
            </a:r>
            <a:r>
              <a:rPr lang="de-AT" sz="1000" dirty="0" err="1" smtClean="0">
                <a:latin typeface="Berlin Sans FB" panose="020E0602020502020306" pitchFamily="34" charset="0"/>
              </a:rPr>
              <a:t>hands</a:t>
            </a:r>
            <a:endParaRPr lang="en-US" sz="1000" dirty="0">
              <a:latin typeface="Berlin Sans FB" panose="020E0602020502020306" pitchFamily="34" charset="0"/>
            </a:endParaRPr>
          </a:p>
        </p:txBody>
      </p:sp>
      <p:pic>
        <p:nvPicPr>
          <p:cNvPr id="8" name="Grafik 7" descr="&lt;par&gt;&lt;name&gt;&lt;![CDATA[EmployeeData.Photo]]&gt;&lt;/name&gt;&lt;datafieldid&gt;2ebf250d-1f19-4010-9d81-02f37d3db371&lt;/datafieldid&gt;&lt;type&gt;image&lt;/type&gt;&lt;format&gt;&lt;![CDATA[250]]&gt;&lt;/format&gt;&lt;path&gt;&lt;![CDATA[&lt;%DocPath%&gt;]]&gt;&lt;/path&gt;&lt;quality&gt;95&lt;/quality&gt;&lt;/par&gt;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57" y="2794856"/>
            <a:ext cx="2019760" cy="53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950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56814"/>
            <a:ext cx="12276357" cy="8184238"/>
          </a:xfrm>
          <a:prstGeom prst="rect">
            <a:avLst/>
          </a:prstGeom>
        </p:spPr>
      </p:pic>
      <p:sp>
        <p:nvSpPr>
          <p:cNvPr id="3" name="Rechteck 2"/>
          <p:cNvSpPr/>
          <p:nvPr/>
        </p:nvSpPr>
        <p:spPr>
          <a:xfrm>
            <a:off x="7951" y="774650"/>
            <a:ext cx="12192000" cy="916561"/>
          </a:xfrm>
          <a:prstGeom prst="rect">
            <a:avLst/>
          </a:prstGeom>
          <a:solidFill>
            <a:schemeClr val="accent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25" name="Textfeld 24"/>
          <p:cNvSpPr txBox="1"/>
          <p:nvPr/>
        </p:nvSpPr>
        <p:spPr>
          <a:xfrm>
            <a:off x="119268" y="919485"/>
            <a:ext cx="121545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sz="3600" b="1" dirty="0" smtClean="0">
                <a:solidFill>
                  <a:prstClr val="white"/>
                </a:solidFill>
                <a:latin typeface="Century Gothic" panose="020B0502020202020204"/>
              </a:rPr>
              <a:t>Risiko- und  Gewinnerwartung</a:t>
            </a:r>
            <a:r>
              <a:rPr kumimoji="0" lang="de-AT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 für</a:t>
            </a:r>
            <a:r>
              <a:rPr kumimoji="0" lang="de-AT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 &lt;%</a:t>
            </a:r>
            <a:r>
              <a:rPr kumimoji="0" lang="de-AT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CustomerData.Name</a:t>
            </a:r>
            <a:r>
              <a:rPr kumimoji="0" lang="de-AT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%&gt;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-1" y="6329652"/>
            <a:ext cx="12276357" cy="528348"/>
          </a:xfrm>
          <a:prstGeom prst="rect">
            <a:avLst/>
          </a:prstGeom>
          <a:solidFill>
            <a:schemeClr val="accent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graphicFrame>
        <p:nvGraphicFramePr>
          <p:cNvPr id="19" name="Tabel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5951951"/>
              </p:ext>
            </p:extLst>
          </p:nvPr>
        </p:nvGraphicFramePr>
        <p:xfrm>
          <a:off x="188976" y="3223456"/>
          <a:ext cx="7183374" cy="2042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6194">
                  <a:extLst>
                    <a:ext uri="{9D8B030D-6E8A-4147-A177-3AD203B41FA5}">
                      <a16:colId xmlns:a16="http://schemas.microsoft.com/office/drawing/2014/main" val="3926521207"/>
                    </a:ext>
                  </a:extLst>
                </a:gridCol>
                <a:gridCol w="1786661">
                  <a:extLst>
                    <a:ext uri="{9D8B030D-6E8A-4147-A177-3AD203B41FA5}">
                      <a16:colId xmlns:a16="http://schemas.microsoft.com/office/drawing/2014/main" val="3075098677"/>
                    </a:ext>
                  </a:extLst>
                </a:gridCol>
                <a:gridCol w="1166344">
                  <a:extLst>
                    <a:ext uri="{9D8B030D-6E8A-4147-A177-3AD203B41FA5}">
                      <a16:colId xmlns:a16="http://schemas.microsoft.com/office/drawing/2014/main" val="2070729264"/>
                    </a:ext>
                  </a:extLst>
                </a:gridCol>
                <a:gridCol w="2924175">
                  <a:extLst>
                    <a:ext uri="{9D8B030D-6E8A-4147-A177-3AD203B41FA5}">
                      <a16:colId xmlns:a16="http://schemas.microsoft.com/office/drawing/2014/main" val="676705394"/>
                    </a:ext>
                  </a:extLst>
                </a:gridCol>
              </a:tblGrid>
              <a:tr h="50029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de-AT" sz="1600" b="1" kern="1200" dirty="0" smtClean="0">
                          <a:solidFill>
                            <a:srgbClr val="66809E"/>
                          </a:solidFill>
                          <a:latin typeface="+mn-lt"/>
                          <a:ea typeface="+mn-ea"/>
                          <a:cs typeface="+mn-cs"/>
                        </a:rPr>
                        <a:t>Zeitraum</a:t>
                      </a:r>
                      <a:endParaRPr lang="en-US" sz="1600" b="1" kern="1200" dirty="0">
                        <a:solidFill>
                          <a:srgbClr val="66809E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1">
                        <a:alpha val="8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600" b="1" kern="1200" noProof="0" dirty="0" err="1" smtClean="0">
                          <a:solidFill>
                            <a:srgbClr val="66809E"/>
                          </a:solidFill>
                          <a:latin typeface="+mn-lt"/>
                          <a:ea typeface="+mn-ea"/>
                          <a:cs typeface="+mn-cs"/>
                        </a:rPr>
                        <a:t>Erwartete</a:t>
                      </a:r>
                      <a:r>
                        <a:rPr lang="en-US" sz="1600" b="1" kern="1200" baseline="0" noProof="0" dirty="0" smtClean="0">
                          <a:solidFill>
                            <a:srgbClr val="66809E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noProof="0" dirty="0" err="1" smtClean="0">
                          <a:solidFill>
                            <a:srgbClr val="66809E"/>
                          </a:solidFill>
                          <a:latin typeface="+mn-lt"/>
                          <a:ea typeface="+mn-ea"/>
                          <a:cs typeface="+mn-cs"/>
                        </a:rPr>
                        <a:t>Rendite</a:t>
                      </a:r>
                      <a:endParaRPr lang="en-US" sz="1600" b="1" kern="1200" noProof="0" dirty="0">
                        <a:solidFill>
                          <a:srgbClr val="66809E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1">
                        <a:alpha val="8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de-AT" sz="1600" b="1" kern="1200" dirty="0" smtClean="0">
                          <a:solidFill>
                            <a:srgbClr val="66809E"/>
                          </a:solidFill>
                          <a:latin typeface="+mn-lt"/>
                          <a:ea typeface="+mn-ea"/>
                          <a:cs typeface="+mn-cs"/>
                        </a:rPr>
                        <a:t>Volatilität</a:t>
                      </a:r>
                      <a:endParaRPr lang="en-US" sz="1600" b="1" kern="1200" noProof="0" dirty="0">
                        <a:solidFill>
                          <a:srgbClr val="66809E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1">
                        <a:alpha val="8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600" b="1" kern="1200" baseline="0" noProof="0" dirty="0" err="1" smtClean="0">
                          <a:solidFill>
                            <a:srgbClr val="66809E"/>
                          </a:solidFill>
                          <a:latin typeface="+mn-lt"/>
                          <a:ea typeface="+mn-ea"/>
                          <a:cs typeface="+mn-cs"/>
                        </a:rPr>
                        <a:t>Verlustwahrscheinlichkeit</a:t>
                      </a:r>
                      <a:endParaRPr lang="en-US" sz="1600" b="1" kern="1200" noProof="0" dirty="0">
                        <a:solidFill>
                          <a:srgbClr val="66809E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1">
                        <a:alpha val="83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771328"/>
                  </a:ext>
                </a:extLst>
              </a:tr>
              <a:tr h="1263890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&lt;%*</a:t>
                      </a:r>
                      <a:r>
                        <a:rPr lang="en-US" dirty="0" err="1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Risk_Profit_Forecast.Timeline</a:t>
                      </a:r>
                      <a:r>
                        <a:rPr lang="en-US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%&gt;</a:t>
                      </a:r>
                      <a:endParaRPr 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tx1">
                        <a:alpha val="8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&lt;%*</a:t>
                      </a:r>
                      <a:r>
                        <a:rPr lang="en-US" dirty="0" err="1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Risk_Profit_Forecast.ReturnFormated</a:t>
                      </a:r>
                      <a:r>
                        <a:rPr lang="en-US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%&gt; %</a:t>
                      </a:r>
                      <a:endParaRPr 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tx1">
                        <a:alpha val="8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&lt;%*</a:t>
                      </a:r>
                      <a:r>
                        <a:rPr lang="en-US" dirty="0" err="1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Risk_Profit_Forecast.VolatilityFormated</a:t>
                      </a:r>
                      <a:r>
                        <a:rPr lang="en-US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%&gt; %</a:t>
                      </a:r>
                      <a:endParaRPr 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tx1">
                        <a:alpha val="8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&lt;%*</a:t>
                      </a:r>
                      <a:r>
                        <a:rPr lang="en-US" dirty="0" err="1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Risk_Profit_Forecast.LossProbFormated</a:t>
                      </a:r>
                      <a:r>
                        <a:rPr lang="en-US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%&gt; %</a:t>
                      </a:r>
                      <a:endParaRPr 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tx1">
                        <a:alpha val="83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996666"/>
                  </a:ext>
                </a:extLst>
              </a:tr>
            </a:tbl>
          </a:graphicData>
        </a:graphic>
      </p:graphicFrame>
      <p:pic>
        <p:nvPicPr>
          <p:cNvPr id="18" name="Grafik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2010" y="5228909"/>
            <a:ext cx="1363858" cy="1568011"/>
          </a:xfrm>
          <a:prstGeom prst="rect">
            <a:avLst/>
          </a:prstGeom>
        </p:spPr>
      </p:pic>
      <p:sp>
        <p:nvSpPr>
          <p:cNvPr id="11" name="Textfeld 10"/>
          <p:cNvSpPr txBox="1"/>
          <p:nvPr/>
        </p:nvSpPr>
        <p:spPr>
          <a:xfrm>
            <a:off x="0" y="6457463"/>
            <a:ext cx="83314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&lt;%</a:t>
            </a:r>
            <a:r>
              <a:rPr lang="en-US" sz="1400" dirty="0" err="1" smtClean="0"/>
              <a:t>CustomerData.Name</a:t>
            </a:r>
            <a:r>
              <a:rPr lang="en-US" sz="1400" dirty="0" smtClean="0"/>
              <a:t>%&gt;&lt;%</a:t>
            </a:r>
            <a:r>
              <a:rPr lang="en-US" sz="1400" dirty="0" err="1" smtClean="0"/>
              <a:t>CustomerData.Academic_title</a:t>
            </a:r>
            <a:r>
              <a:rPr lang="en-US" sz="1400" dirty="0" smtClean="0"/>
              <a:t>%&gt;|&lt;%CustomerData.Adress_1%&gt;|&lt;%CustomerData.Adress_2%&gt;</a:t>
            </a:r>
            <a:endParaRPr lang="en-US" sz="1400" dirty="0"/>
          </a:p>
        </p:txBody>
      </p:sp>
      <p:sp>
        <p:nvSpPr>
          <p:cNvPr id="15" name="Textfeld 14"/>
          <p:cNvSpPr txBox="1"/>
          <p:nvPr/>
        </p:nvSpPr>
        <p:spPr>
          <a:xfrm>
            <a:off x="10456273" y="6581262"/>
            <a:ext cx="17893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000" dirty="0" err="1" smtClean="0">
                <a:latin typeface="Berlin Sans FB" panose="020E0602020502020306" pitchFamily="34" charset="0"/>
              </a:rPr>
              <a:t>Your</a:t>
            </a:r>
            <a:r>
              <a:rPr lang="de-AT" sz="1000" dirty="0" smtClean="0">
                <a:latin typeface="Berlin Sans FB" panose="020E0602020502020306" pitchFamily="34" charset="0"/>
              </a:rPr>
              <a:t> </a:t>
            </a:r>
            <a:r>
              <a:rPr lang="de-AT" sz="1000" dirty="0" err="1" smtClean="0">
                <a:latin typeface="Berlin Sans FB" panose="020E0602020502020306" pitchFamily="34" charset="0"/>
              </a:rPr>
              <a:t>money</a:t>
            </a:r>
            <a:r>
              <a:rPr lang="de-AT" sz="1000" dirty="0" smtClean="0">
                <a:latin typeface="Berlin Sans FB" panose="020E0602020502020306" pitchFamily="34" charset="0"/>
              </a:rPr>
              <a:t> in </a:t>
            </a:r>
            <a:r>
              <a:rPr lang="de-AT" sz="1000" dirty="0" err="1" smtClean="0">
                <a:latin typeface="Berlin Sans FB" panose="020E0602020502020306" pitchFamily="34" charset="0"/>
              </a:rPr>
              <a:t>safe</a:t>
            </a:r>
            <a:r>
              <a:rPr lang="de-AT" sz="1000" dirty="0" smtClean="0">
                <a:latin typeface="Berlin Sans FB" panose="020E0602020502020306" pitchFamily="34" charset="0"/>
              </a:rPr>
              <a:t> </a:t>
            </a:r>
            <a:r>
              <a:rPr lang="de-AT" sz="1000" dirty="0" err="1" smtClean="0">
                <a:latin typeface="Berlin Sans FB" panose="020E0602020502020306" pitchFamily="34" charset="0"/>
              </a:rPr>
              <a:t>hands</a:t>
            </a:r>
            <a:endParaRPr lang="en-US" sz="1000" dirty="0">
              <a:latin typeface="Berlin Sans FB" panose="020E0602020502020306" pitchFamily="34" charset="0"/>
            </a:endParaRPr>
          </a:p>
        </p:txBody>
      </p:sp>
      <p:pic>
        <p:nvPicPr>
          <p:cNvPr id="4" name="Grafik 3" descr="&lt;par&gt;&lt;name&gt;&lt;![CDATA[Risk_Profit_Forecast_chart.Diagramm 1]]&gt;&lt;/name&gt;&lt;datafieldid&gt;a9f3fa4d-b63b-4697-9210-32943c60e847&lt;/datafieldid&gt;&lt;type&gt;image&lt;/type&gt;&lt;format&gt;&lt;![CDATA[355]]&gt;&lt;/format&gt;&lt;quality&gt;100&lt;/quality&gt;&lt;/par&gt;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3855" y="1820147"/>
            <a:ext cx="2019760" cy="53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622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fik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56814"/>
            <a:ext cx="12276357" cy="8184238"/>
          </a:xfrm>
          <a:prstGeom prst="rect">
            <a:avLst/>
          </a:prstGeom>
        </p:spPr>
      </p:pic>
      <p:sp>
        <p:nvSpPr>
          <p:cNvPr id="12" name="Rechteck 11"/>
          <p:cNvSpPr/>
          <p:nvPr/>
        </p:nvSpPr>
        <p:spPr>
          <a:xfrm>
            <a:off x="7951" y="774650"/>
            <a:ext cx="12192000" cy="916561"/>
          </a:xfrm>
          <a:prstGeom prst="rect">
            <a:avLst/>
          </a:prstGeom>
          <a:solidFill>
            <a:schemeClr val="accent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-1" y="6329652"/>
            <a:ext cx="12276357" cy="528348"/>
          </a:xfrm>
          <a:prstGeom prst="rect">
            <a:avLst/>
          </a:prstGeom>
          <a:solidFill>
            <a:schemeClr val="accent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23" name="Diagonal liegende Ecken des Rechtecks abrunden 22"/>
          <p:cNvSpPr/>
          <p:nvPr/>
        </p:nvSpPr>
        <p:spPr>
          <a:xfrm>
            <a:off x="345203" y="1910593"/>
            <a:ext cx="8236651" cy="1104304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345202" y="1977332"/>
            <a:ext cx="85593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/>
              <a:t>Vielen Dank für Ihre Anfrage, wir freuen uns Ihr neues Portfolio zu übernehmen uns sind bei Fragen jederzeit für Sie erreichbar,</a:t>
            </a:r>
          </a:p>
          <a:p>
            <a:r>
              <a:rPr lang="de-AT" dirty="0"/>
              <a:t>Herzliche Grüße</a:t>
            </a:r>
            <a:endParaRPr lang="en-US" dirty="0"/>
          </a:p>
        </p:txBody>
      </p:sp>
      <p:pic>
        <p:nvPicPr>
          <p:cNvPr id="24" name="Grafik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2010" y="5228909"/>
            <a:ext cx="1363858" cy="1568011"/>
          </a:xfrm>
          <a:prstGeom prst="rect">
            <a:avLst/>
          </a:prstGeom>
        </p:spPr>
      </p:pic>
      <p:sp>
        <p:nvSpPr>
          <p:cNvPr id="27" name="Rechteck 26"/>
          <p:cNvSpPr/>
          <p:nvPr/>
        </p:nvSpPr>
        <p:spPr>
          <a:xfrm>
            <a:off x="345202" y="3399223"/>
            <a:ext cx="3765290" cy="243186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Diagonal liegende Ecken des Rechtecks abrunden 27"/>
          <p:cNvSpPr/>
          <p:nvPr/>
        </p:nvSpPr>
        <p:spPr>
          <a:xfrm>
            <a:off x="4258668" y="4353763"/>
            <a:ext cx="4323186" cy="1477328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feld 28"/>
          <p:cNvSpPr txBox="1"/>
          <p:nvPr/>
        </p:nvSpPr>
        <p:spPr>
          <a:xfrm>
            <a:off x="4381988" y="4420438"/>
            <a:ext cx="4199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&lt;%</a:t>
            </a:r>
            <a:r>
              <a:rPr lang="en-US" sz="2000" dirty="0" err="1" smtClean="0"/>
              <a:t>EmployeeData.Name</a:t>
            </a:r>
            <a:r>
              <a:rPr lang="en-US" sz="2000" dirty="0" smtClean="0"/>
              <a:t>%&gt;</a:t>
            </a:r>
          </a:p>
          <a:p>
            <a:r>
              <a:rPr lang="en-US" sz="2000" dirty="0" smtClean="0"/>
              <a:t>&lt;%</a:t>
            </a:r>
            <a:r>
              <a:rPr lang="en-US" sz="2000" dirty="0" err="1" smtClean="0"/>
              <a:t>EmployeeData.Position</a:t>
            </a:r>
            <a:r>
              <a:rPr lang="en-US" sz="2000" dirty="0" smtClean="0"/>
              <a:t>%&gt;</a:t>
            </a:r>
          </a:p>
          <a:p>
            <a:r>
              <a:rPr lang="en-US" sz="2000" dirty="0" smtClean="0"/>
              <a:t>&lt;%</a:t>
            </a:r>
            <a:r>
              <a:rPr lang="en-US" sz="2000" dirty="0" err="1" smtClean="0"/>
              <a:t>EmployeeData.Telephone</a:t>
            </a:r>
            <a:r>
              <a:rPr lang="en-US" sz="2000" dirty="0" smtClean="0"/>
              <a:t>%&gt;</a:t>
            </a:r>
          </a:p>
          <a:p>
            <a:r>
              <a:rPr lang="en-US" sz="2000" dirty="0" smtClean="0"/>
              <a:t>&lt;%</a:t>
            </a:r>
            <a:r>
              <a:rPr lang="en-US" sz="2000" dirty="0" err="1" smtClean="0"/>
              <a:t>EmployeeData.Email</a:t>
            </a:r>
            <a:r>
              <a:rPr lang="en-US" sz="2000" dirty="0" smtClean="0"/>
              <a:t>%&gt;</a:t>
            </a:r>
            <a:endParaRPr lang="en-US" sz="2000" dirty="0"/>
          </a:p>
        </p:txBody>
      </p:sp>
      <p:pic>
        <p:nvPicPr>
          <p:cNvPr id="30" name="Grafik 29" descr="&lt;par&gt;&lt;name&gt;&lt;![CDATA[EmployeeData.Photo]]&gt;&lt;/name&gt;&lt;datafieldid&gt;2ebf250d-1f19-4010-9d81-02f37d3db371&lt;/datafieldid&gt;&lt;type&gt;image&lt;/type&gt;&lt;format&gt;&lt;![CDATA[250]]&gt;&lt;/format&gt;&lt;path&gt;&lt;![CDATA[&lt;%DocPath%&gt;]]&gt;&lt;/path&gt;&lt;quality&gt;95&lt;/quality&gt;&lt;/par&gt;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783" y="3584409"/>
            <a:ext cx="2028201" cy="533522"/>
          </a:xfrm>
          <a:prstGeom prst="rect">
            <a:avLst/>
          </a:prstGeom>
        </p:spPr>
      </p:pic>
      <p:sp>
        <p:nvSpPr>
          <p:cNvPr id="31" name="Textfeld 30"/>
          <p:cNvSpPr txBox="1"/>
          <p:nvPr/>
        </p:nvSpPr>
        <p:spPr>
          <a:xfrm>
            <a:off x="0" y="6457463"/>
            <a:ext cx="83314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&lt;%</a:t>
            </a:r>
            <a:r>
              <a:rPr lang="en-US" sz="1400" dirty="0" err="1" smtClean="0"/>
              <a:t>CustomerData.Name</a:t>
            </a:r>
            <a:r>
              <a:rPr lang="en-US" sz="1400" dirty="0" smtClean="0"/>
              <a:t>%&gt;&lt;%</a:t>
            </a:r>
            <a:r>
              <a:rPr lang="en-US" sz="1400" dirty="0" err="1" smtClean="0"/>
              <a:t>CustomerData.Academic_title</a:t>
            </a:r>
            <a:r>
              <a:rPr lang="en-US" sz="1400" dirty="0" smtClean="0"/>
              <a:t>%&gt;|&lt;%CustomerData.Adress_1%&gt;|&lt;%CustomerData.Adress_2%&gt;</a:t>
            </a:r>
            <a:endParaRPr lang="en-US" sz="1400" dirty="0"/>
          </a:p>
        </p:txBody>
      </p:sp>
      <p:sp>
        <p:nvSpPr>
          <p:cNvPr id="32" name="Textfeld 31"/>
          <p:cNvSpPr txBox="1"/>
          <p:nvPr/>
        </p:nvSpPr>
        <p:spPr>
          <a:xfrm>
            <a:off x="10456273" y="6581262"/>
            <a:ext cx="17893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000" dirty="0" err="1" smtClean="0">
                <a:latin typeface="Berlin Sans FB" panose="020E0602020502020306" pitchFamily="34" charset="0"/>
              </a:rPr>
              <a:t>Your</a:t>
            </a:r>
            <a:r>
              <a:rPr lang="de-AT" sz="1000" dirty="0" smtClean="0">
                <a:latin typeface="Berlin Sans FB" panose="020E0602020502020306" pitchFamily="34" charset="0"/>
              </a:rPr>
              <a:t> </a:t>
            </a:r>
            <a:r>
              <a:rPr lang="de-AT" sz="1000" dirty="0" err="1" smtClean="0">
                <a:latin typeface="Berlin Sans FB" panose="020E0602020502020306" pitchFamily="34" charset="0"/>
              </a:rPr>
              <a:t>money</a:t>
            </a:r>
            <a:r>
              <a:rPr lang="de-AT" sz="1000" dirty="0" smtClean="0">
                <a:latin typeface="Berlin Sans FB" panose="020E0602020502020306" pitchFamily="34" charset="0"/>
              </a:rPr>
              <a:t> in </a:t>
            </a:r>
            <a:r>
              <a:rPr lang="de-AT" sz="1000" dirty="0" err="1" smtClean="0">
                <a:latin typeface="Berlin Sans FB" panose="020E0602020502020306" pitchFamily="34" charset="0"/>
              </a:rPr>
              <a:t>safe</a:t>
            </a:r>
            <a:r>
              <a:rPr lang="de-AT" sz="1000" dirty="0" smtClean="0">
                <a:latin typeface="Berlin Sans FB" panose="020E0602020502020306" pitchFamily="34" charset="0"/>
              </a:rPr>
              <a:t> </a:t>
            </a:r>
            <a:r>
              <a:rPr lang="de-AT" sz="1000" dirty="0" err="1" smtClean="0">
                <a:latin typeface="Berlin Sans FB" panose="020E0602020502020306" pitchFamily="34" charset="0"/>
              </a:rPr>
              <a:t>hands</a:t>
            </a:r>
            <a:endParaRPr lang="en-US" sz="1000" dirty="0">
              <a:latin typeface="Berlin Sans FB" panose="020E0602020502020306" pitchFamily="34" charset="0"/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45443" y="909765"/>
            <a:ext cx="121545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3600" b="1" dirty="0" smtClean="0"/>
              <a:t>Bei uns ist Ihr Geld in guten Händen 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989255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961"/>
          <a:stretch/>
        </p:blipFill>
        <p:spPr>
          <a:xfrm>
            <a:off x="0" y="-348811"/>
            <a:ext cx="12276357" cy="7205289"/>
          </a:xfrm>
          <a:prstGeom prst="rect">
            <a:avLst/>
          </a:prstGeom>
        </p:spPr>
      </p:pic>
      <p:sp>
        <p:nvSpPr>
          <p:cNvPr id="2" name="Rechteck 1"/>
          <p:cNvSpPr/>
          <p:nvPr/>
        </p:nvSpPr>
        <p:spPr>
          <a:xfrm>
            <a:off x="7952" y="777066"/>
            <a:ext cx="12192000" cy="916561"/>
          </a:xfrm>
          <a:prstGeom prst="rect">
            <a:avLst/>
          </a:prstGeom>
          <a:solidFill>
            <a:schemeClr val="accent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feld 3"/>
          <p:cNvSpPr txBox="1"/>
          <p:nvPr/>
        </p:nvSpPr>
        <p:spPr>
          <a:xfrm>
            <a:off x="548640" y="1933658"/>
            <a:ext cx="6130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 smtClean="0"/>
              <a:t> </a:t>
            </a:r>
            <a:endParaRPr lang="en-US" dirty="0"/>
          </a:p>
        </p:txBody>
      </p:sp>
      <p:sp>
        <p:nvSpPr>
          <p:cNvPr id="14" name="Diagonal liegende Ecken des Rechtecks abrunden 13"/>
          <p:cNvSpPr/>
          <p:nvPr/>
        </p:nvSpPr>
        <p:spPr>
          <a:xfrm>
            <a:off x="221963" y="1933658"/>
            <a:ext cx="11350912" cy="3264687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feld 4"/>
          <p:cNvSpPr txBox="1"/>
          <p:nvPr/>
        </p:nvSpPr>
        <p:spPr>
          <a:xfrm>
            <a:off x="310068" y="2088464"/>
            <a:ext cx="1134219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dirty="0" smtClean="0"/>
              <a:t>&lt;%</a:t>
            </a:r>
            <a:r>
              <a:rPr lang="en-US" sz="2500" b="1" dirty="0" err="1" smtClean="0"/>
              <a:t>CustomerData.Salutation</a:t>
            </a:r>
            <a:r>
              <a:rPr lang="en-US" sz="2500" b="1" dirty="0" smtClean="0"/>
              <a:t>%&gt; &lt;%</a:t>
            </a:r>
            <a:r>
              <a:rPr lang="en-US" sz="2500" b="1" dirty="0" err="1" smtClean="0"/>
              <a:t>CustomerData.Name</a:t>
            </a:r>
            <a:r>
              <a:rPr lang="en-US" sz="2500" b="1" dirty="0" smtClean="0"/>
              <a:t>%&gt;&lt;%</a:t>
            </a:r>
            <a:r>
              <a:rPr lang="en-US" sz="2500" b="1" dirty="0" err="1" smtClean="0"/>
              <a:t>CustomerData.Academic_title</a:t>
            </a:r>
            <a:r>
              <a:rPr lang="en-US" sz="2500" b="1" dirty="0" smtClean="0"/>
              <a:t>%&gt;</a:t>
            </a:r>
            <a:r>
              <a:rPr lang="en-US" sz="2500" dirty="0" smtClean="0"/>
              <a:t>,</a:t>
            </a:r>
          </a:p>
          <a:p>
            <a:r>
              <a:rPr lang="de-DE" sz="2500" dirty="0"/>
              <a:t>Ziel dieses Anlagevorschlages ist es, Ihnen ein Portfolio, welches Ihrem</a:t>
            </a:r>
          </a:p>
          <a:p>
            <a:r>
              <a:rPr lang="de-DE" sz="2500" dirty="0"/>
              <a:t>persönlichen Risikoprofil entspricht, vorzustellen. Hierzu wurde</a:t>
            </a:r>
          </a:p>
          <a:p>
            <a:r>
              <a:rPr lang="de-DE" sz="2500" dirty="0"/>
              <a:t>zunächst Ihre Risikobereitschaft mittels Befragung ermittelt. In den</a:t>
            </a:r>
          </a:p>
          <a:p>
            <a:r>
              <a:rPr lang="de-DE" sz="2500" dirty="0"/>
              <a:t>folgenden Analyseschritten wurde das Portfolio erstellt, welches den</a:t>
            </a:r>
          </a:p>
          <a:p>
            <a:r>
              <a:rPr lang="de-DE" sz="2500" dirty="0"/>
              <a:t>höchsten Ertrag erwarten </a:t>
            </a:r>
            <a:r>
              <a:rPr lang="de-DE" sz="2500" dirty="0" err="1"/>
              <a:t>lässt</a:t>
            </a:r>
            <a:r>
              <a:rPr lang="de-DE" sz="2500" dirty="0"/>
              <a:t> und dabei ihre persönliche Risikovorgabe </a:t>
            </a:r>
            <a:r>
              <a:rPr lang="en-US" sz="2500" dirty="0" err="1"/>
              <a:t>einhält</a:t>
            </a:r>
            <a:r>
              <a:rPr lang="en-US" sz="2500" dirty="0"/>
              <a:t>.</a:t>
            </a:r>
          </a:p>
        </p:txBody>
      </p:sp>
      <p:sp>
        <p:nvSpPr>
          <p:cNvPr id="15" name="Rechteck 14"/>
          <p:cNvSpPr/>
          <p:nvPr/>
        </p:nvSpPr>
        <p:spPr>
          <a:xfrm>
            <a:off x="-1" y="6329652"/>
            <a:ext cx="12276357" cy="528348"/>
          </a:xfrm>
          <a:prstGeom prst="rect">
            <a:avLst/>
          </a:prstGeom>
          <a:solidFill>
            <a:schemeClr val="accent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Grafik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2010" y="5228909"/>
            <a:ext cx="1363858" cy="1568011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9295391" y="211947"/>
            <a:ext cx="2222417" cy="145043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feld 16"/>
          <p:cNvSpPr txBox="1"/>
          <p:nvPr/>
        </p:nvSpPr>
        <p:spPr>
          <a:xfrm>
            <a:off x="10456273" y="6581262"/>
            <a:ext cx="17893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000" dirty="0" err="1" smtClean="0">
                <a:latin typeface="Berlin Sans FB" panose="020E0602020502020306" pitchFamily="34" charset="0"/>
              </a:rPr>
              <a:t>Your</a:t>
            </a:r>
            <a:r>
              <a:rPr lang="de-AT" sz="1000" dirty="0" smtClean="0">
                <a:latin typeface="Berlin Sans FB" panose="020E0602020502020306" pitchFamily="34" charset="0"/>
              </a:rPr>
              <a:t> </a:t>
            </a:r>
            <a:r>
              <a:rPr lang="de-AT" sz="1000" dirty="0" err="1" smtClean="0">
                <a:latin typeface="Berlin Sans FB" panose="020E0602020502020306" pitchFamily="34" charset="0"/>
              </a:rPr>
              <a:t>money</a:t>
            </a:r>
            <a:r>
              <a:rPr lang="de-AT" sz="1000" dirty="0" smtClean="0">
                <a:latin typeface="Berlin Sans FB" panose="020E0602020502020306" pitchFamily="34" charset="0"/>
              </a:rPr>
              <a:t> in </a:t>
            </a:r>
            <a:r>
              <a:rPr lang="de-AT" sz="1000" dirty="0" err="1" smtClean="0">
                <a:latin typeface="Berlin Sans FB" panose="020E0602020502020306" pitchFamily="34" charset="0"/>
              </a:rPr>
              <a:t>safe</a:t>
            </a:r>
            <a:r>
              <a:rPr lang="de-AT" sz="1000" dirty="0" smtClean="0">
                <a:latin typeface="Berlin Sans FB" panose="020E0602020502020306" pitchFamily="34" charset="0"/>
              </a:rPr>
              <a:t> </a:t>
            </a:r>
            <a:r>
              <a:rPr lang="de-AT" sz="1000" dirty="0" err="1" smtClean="0">
                <a:latin typeface="Berlin Sans FB" panose="020E0602020502020306" pitchFamily="34" charset="0"/>
              </a:rPr>
              <a:t>hands</a:t>
            </a:r>
            <a:endParaRPr lang="en-US" sz="1000" dirty="0">
              <a:latin typeface="Berlin Sans FB" panose="020E0602020502020306" pitchFamily="34" charset="0"/>
            </a:endParaRPr>
          </a:p>
        </p:txBody>
      </p:sp>
      <p:pic>
        <p:nvPicPr>
          <p:cNvPr id="9" name="Grafik 8" descr="&lt;par&gt;&lt;name&gt;&lt;![CDATA[EmployeeData.Photo]]&gt;&lt;/name&gt;&lt;datafieldid&gt;47405bca-b8a0-4569-aa36-c2f17c344bb4&lt;/datafieldid&gt;&lt;type&gt;image&lt;/type&gt;&lt;format&gt;&lt;![CDATA[150]]&gt;&lt;/format&gt;&lt;path&gt;&lt;![CDATA[&lt;%DocPath%&gt;]]&gt;&lt;/path&gt;&lt;quality&gt;100&lt;/quality&gt;&lt;/par&gt;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9890" y="293873"/>
            <a:ext cx="2019760" cy="533522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0" y="6457463"/>
            <a:ext cx="83314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&lt;%</a:t>
            </a:r>
            <a:r>
              <a:rPr lang="en-US" sz="1400" dirty="0" err="1" smtClean="0"/>
              <a:t>CustomerData.Name</a:t>
            </a:r>
            <a:r>
              <a:rPr lang="en-US" sz="1400" dirty="0" smtClean="0"/>
              <a:t>%&gt;&lt;%</a:t>
            </a:r>
            <a:r>
              <a:rPr lang="en-US" sz="1400" dirty="0" err="1" smtClean="0"/>
              <a:t>CustomerData.Academic_title</a:t>
            </a:r>
            <a:r>
              <a:rPr lang="en-US" sz="1400" dirty="0" smtClean="0"/>
              <a:t>%&gt;|&lt;%CustomerData.Adress_1%&gt;|&lt;%CustomerData.Adress_2%&gt;</a:t>
            </a:r>
            <a:endParaRPr lang="en-US" sz="1400" dirty="0"/>
          </a:p>
        </p:txBody>
      </p:sp>
      <p:sp>
        <p:nvSpPr>
          <p:cNvPr id="16" name="Textfeld 15"/>
          <p:cNvSpPr txBox="1"/>
          <p:nvPr/>
        </p:nvSpPr>
        <p:spPr>
          <a:xfrm>
            <a:off x="119269" y="919485"/>
            <a:ext cx="5080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3600" b="1" dirty="0" smtClean="0"/>
              <a:t>Einführung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036747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487" b="11961"/>
          <a:stretch/>
        </p:blipFill>
        <p:spPr>
          <a:xfrm>
            <a:off x="0" y="-348811"/>
            <a:ext cx="12216611" cy="7205289"/>
          </a:xfrm>
          <a:prstGeom prst="rect">
            <a:avLst/>
          </a:prstGeom>
        </p:spPr>
      </p:pic>
      <p:sp>
        <p:nvSpPr>
          <p:cNvPr id="2" name="Rechteck 1"/>
          <p:cNvSpPr/>
          <p:nvPr/>
        </p:nvSpPr>
        <p:spPr>
          <a:xfrm>
            <a:off x="7952" y="777066"/>
            <a:ext cx="12192000" cy="916561"/>
          </a:xfrm>
          <a:prstGeom prst="rect">
            <a:avLst/>
          </a:prstGeom>
          <a:solidFill>
            <a:schemeClr val="accent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feld 2"/>
          <p:cNvSpPr txBox="1"/>
          <p:nvPr/>
        </p:nvSpPr>
        <p:spPr>
          <a:xfrm>
            <a:off x="68154" y="920571"/>
            <a:ext cx="12123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3600" b="1" dirty="0"/>
              <a:t>Gewähltes Risikoprofil von </a:t>
            </a:r>
            <a:r>
              <a:rPr lang="en-US" sz="3600" b="1" dirty="0" smtClean="0"/>
              <a:t>&lt;%</a:t>
            </a:r>
            <a:r>
              <a:rPr lang="en-US" sz="3600" b="1" dirty="0" err="1" smtClean="0"/>
              <a:t>CustomerData.Name</a:t>
            </a:r>
            <a:r>
              <a:rPr lang="en-US" sz="3600" b="1" dirty="0" smtClean="0"/>
              <a:t>%&gt;</a:t>
            </a:r>
            <a:endParaRPr lang="en-US" sz="3600" b="1" dirty="0"/>
          </a:p>
        </p:txBody>
      </p:sp>
      <p:sp>
        <p:nvSpPr>
          <p:cNvPr id="15" name="Rechteck 14"/>
          <p:cNvSpPr/>
          <p:nvPr/>
        </p:nvSpPr>
        <p:spPr>
          <a:xfrm>
            <a:off x="-1" y="6329652"/>
            <a:ext cx="12276357" cy="528348"/>
          </a:xfrm>
          <a:prstGeom prst="rect">
            <a:avLst/>
          </a:prstGeom>
          <a:solidFill>
            <a:schemeClr val="accent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Grafik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2010" y="5228909"/>
            <a:ext cx="1363858" cy="1568011"/>
          </a:xfrm>
          <a:prstGeom prst="rect">
            <a:avLst/>
          </a:prstGeom>
        </p:spPr>
      </p:pic>
      <p:pic>
        <p:nvPicPr>
          <p:cNvPr id="6" name="Grafik 5" descr="&lt;tb&gt;&lt;regionid&gt;1cd87017-0a1e-44b5-ab8a-bfe6f8b37f04&lt;/regionid&gt; &lt;dir&gt;1&lt;/dir&gt;   &lt;condtition&gt;&lt;![CDATA[RiskDisposition_Customer  = &quot;A&quot;]]&gt;&lt;/condtition&gt;&lt;/tb&gt;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16502" y="-300080"/>
            <a:ext cx="781159" cy="600159"/>
          </a:xfrm>
          <a:prstGeom prst="rect">
            <a:avLst/>
          </a:prstGeom>
        </p:spPr>
      </p:pic>
      <p:sp>
        <p:nvSpPr>
          <p:cNvPr id="26" name="Textfeld 25"/>
          <p:cNvSpPr txBox="1"/>
          <p:nvPr/>
        </p:nvSpPr>
        <p:spPr>
          <a:xfrm>
            <a:off x="0" y="6457463"/>
            <a:ext cx="83314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&lt;%</a:t>
            </a:r>
            <a:r>
              <a:rPr lang="en-US" sz="1400" dirty="0" err="1" smtClean="0"/>
              <a:t>CustomerData.Name</a:t>
            </a:r>
            <a:r>
              <a:rPr lang="en-US" sz="1400" dirty="0" smtClean="0"/>
              <a:t>%&gt;&lt;%</a:t>
            </a:r>
            <a:r>
              <a:rPr lang="en-US" sz="1400" dirty="0" err="1" smtClean="0"/>
              <a:t>CustomerData.Academic_title</a:t>
            </a:r>
            <a:r>
              <a:rPr lang="en-US" sz="1400" dirty="0" smtClean="0"/>
              <a:t>%&gt;|&lt;%CustomerData.Adress_1%&gt;|&lt;%CustomerData.Adress_2%&gt;</a:t>
            </a:r>
            <a:endParaRPr lang="en-US" sz="1400" dirty="0"/>
          </a:p>
        </p:txBody>
      </p:sp>
      <p:sp>
        <p:nvSpPr>
          <p:cNvPr id="38" name="Textfeld 37"/>
          <p:cNvSpPr txBox="1"/>
          <p:nvPr/>
        </p:nvSpPr>
        <p:spPr>
          <a:xfrm>
            <a:off x="10456273" y="6581262"/>
            <a:ext cx="17893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000" dirty="0" err="1" smtClean="0">
                <a:latin typeface="Berlin Sans FB" panose="020E0602020502020306" pitchFamily="34" charset="0"/>
              </a:rPr>
              <a:t>Your</a:t>
            </a:r>
            <a:r>
              <a:rPr lang="de-AT" sz="1000" dirty="0" smtClean="0">
                <a:latin typeface="Berlin Sans FB" panose="020E0602020502020306" pitchFamily="34" charset="0"/>
              </a:rPr>
              <a:t> </a:t>
            </a:r>
            <a:r>
              <a:rPr lang="de-AT" sz="1000" dirty="0" err="1" smtClean="0">
                <a:latin typeface="Berlin Sans FB" panose="020E0602020502020306" pitchFamily="34" charset="0"/>
              </a:rPr>
              <a:t>money</a:t>
            </a:r>
            <a:r>
              <a:rPr lang="de-AT" sz="1000" dirty="0" smtClean="0">
                <a:latin typeface="Berlin Sans FB" panose="020E0602020502020306" pitchFamily="34" charset="0"/>
              </a:rPr>
              <a:t> in </a:t>
            </a:r>
            <a:r>
              <a:rPr lang="de-AT" sz="1000" dirty="0" err="1" smtClean="0">
                <a:latin typeface="Berlin Sans FB" panose="020E0602020502020306" pitchFamily="34" charset="0"/>
              </a:rPr>
              <a:t>safe</a:t>
            </a:r>
            <a:r>
              <a:rPr lang="de-AT" sz="1000" dirty="0" smtClean="0">
                <a:latin typeface="Berlin Sans FB" panose="020E0602020502020306" pitchFamily="34" charset="0"/>
              </a:rPr>
              <a:t> </a:t>
            </a:r>
            <a:r>
              <a:rPr lang="de-AT" sz="1000" dirty="0" err="1" smtClean="0">
                <a:latin typeface="Berlin Sans FB" panose="020E0602020502020306" pitchFamily="34" charset="0"/>
              </a:rPr>
              <a:t>hands</a:t>
            </a:r>
            <a:endParaRPr lang="en-US" sz="1000" dirty="0">
              <a:latin typeface="Berlin Sans FB" panose="020E0602020502020306" pitchFamily="34" charset="0"/>
            </a:endParaRPr>
          </a:p>
        </p:txBody>
      </p:sp>
      <p:sp>
        <p:nvSpPr>
          <p:cNvPr id="23" name="Diagonal liegende Ecken des Rechtecks abrunden 22"/>
          <p:cNvSpPr/>
          <p:nvPr/>
        </p:nvSpPr>
        <p:spPr>
          <a:xfrm>
            <a:off x="174257" y="1838246"/>
            <a:ext cx="3594663" cy="4269269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Diagonal liegende Ecken des Rechtecks abrunden 24"/>
          <p:cNvSpPr/>
          <p:nvPr/>
        </p:nvSpPr>
        <p:spPr>
          <a:xfrm>
            <a:off x="4258914" y="1836724"/>
            <a:ext cx="3594663" cy="4270791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Diagonal liegende Ecken des Rechtecks abrunden 38"/>
          <p:cNvSpPr/>
          <p:nvPr/>
        </p:nvSpPr>
        <p:spPr>
          <a:xfrm>
            <a:off x="8248465" y="1836724"/>
            <a:ext cx="3594663" cy="4270791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feld 39"/>
          <p:cNvSpPr txBox="1"/>
          <p:nvPr/>
        </p:nvSpPr>
        <p:spPr>
          <a:xfrm>
            <a:off x="357887" y="1976556"/>
            <a:ext cx="25320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400" b="1" dirty="0" smtClean="0"/>
              <a:t>(A) Risikoscheu:</a:t>
            </a:r>
            <a:endParaRPr lang="en-US" sz="2400" b="1" dirty="0"/>
          </a:p>
        </p:txBody>
      </p:sp>
      <p:sp>
        <p:nvSpPr>
          <p:cNvPr id="41" name="Textfeld 40"/>
          <p:cNvSpPr txBox="1"/>
          <p:nvPr/>
        </p:nvSpPr>
        <p:spPr>
          <a:xfrm>
            <a:off x="8587618" y="1976556"/>
            <a:ext cx="2852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400" b="1" dirty="0" smtClean="0">
                <a:solidFill>
                  <a:srgbClr val="5C7791"/>
                </a:solidFill>
              </a:rPr>
              <a:t>(C) Risikofreudig:</a:t>
            </a:r>
            <a:endParaRPr lang="en-US" sz="2400" b="1" dirty="0">
              <a:solidFill>
                <a:srgbClr val="5C7791"/>
              </a:solidFill>
            </a:endParaRPr>
          </a:p>
        </p:txBody>
      </p:sp>
      <p:sp>
        <p:nvSpPr>
          <p:cNvPr id="42" name="Textfeld 41"/>
          <p:cNvSpPr txBox="1"/>
          <p:nvPr/>
        </p:nvSpPr>
        <p:spPr>
          <a:xfrm>
            <a:off x="4560279" y="1976556"/>
            <a:ext cx="27385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400" b="1" dirty="0" smtClean="0">
                <a:solidFill>
                  <a:srgbClr val="5C7791"/>
                </a:solidFill>
              </a:rPr>
              <a:t>(B) Risikobereit:</a:t>
            </a:r>
            <a:endParaRPr lang="en-US" sz="2400" b="1" dirty="0">
              <a:solidFill>
                <a:srgbClr val="5C7791"/>
              </a:solidFill>
            </a:endParaRPr>
          </a:p>
        </p:txBody>
      </p:sp>
      <p:graphicFrame>
        <p:nvGraphicFramePr>
          <p:cNvPr id="43" name="Tabelle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8034805"/>
              </p:ext>
            </p:extLst>
          </p:nvPr>
        </p:nvGraphicFramePr>
        <p:xfrm>
          <a:off x="4420776" y="3771381"/>
          <a:ext cx="3035354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35354">
                  <a:extLst>
                    <a:ext uri="{9D8B030D-6E8A-4147-A177-3AD203B41FA5}">
                      <a16:colId xmlns:a16="http://schemas.microsoft.com/office/drawing/2014/main" val="21822948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AT" dirty="0" smtClean="0">
                          <a:solidFill>
                            <a:srgbClr val="5C7791"/>
                          </a:solidFill>
                        </a:rPr>
                        <a:t>Empfohlene</a:t>
                      </a:r>
                      <a:r>
                        <a:rPr lang="de-AT" baseline="0" dirty="0" smtClean="0">
                          <a:solidFill>
                            <a:srgbClr val="5C7791"/>
                          </a:solidFill>
                        </a:rPr>
                        <a:t> </a:t>
                      </a:r>
                      <a:r>
                        <a:rPr lang="de-AT" dirty="0" smtClean="0">
                          <a:solidFill>
                            <a:srgbClr val="5C7791"/>
                          </a:solidFill>
                        </a:rPr>
                        <a:t>Finanzprodukte:</a:t>
                      </a:r>
                      <a:endParaRPr lang="en-US" dirty="0">
                        <a:solidFill>
                          <a:srgbClr val="5C779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2865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dirty="0" smtClean="0">
                          <a:solidFill>
                            <a:srgbClr val="5C7791"/>
                          </a:solidFill>
                        </a:rPr>
                        <a:t>Staatsanleihen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40303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dirty="0" smtClean="0">
                          <a:solidFill>
                            <a:srgbClr val="5C7791"/>
                          </a:solidFill>
                        </a:rPr>
                        <a:t>Rentenfonds</a:t>
                      </a:r>
                      <a:endParaRPr lang="en-US" dirty="0">
                        <a:solidFill>
                          <a:srgbClr val="5C779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08029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dirty="0" smtClean="0">
                          <a:solidFill>
                            <a:srgbClr val="5C7791"/>
                          </a:solidFill>
                        </a:rPr>
                        <a:t>Geldmarktfonds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64638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dirty="0" smtClean="0">
                          <a:solidFill>
                            <a:srgbClr val="5C7791"/>
                          </a:solidFill>
                        </a:rPr>
                        <a:t>Fremdwährungsanleihen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683893"/>
                  </a:ext>
                </a:extLst>
              </a:tr>
            </a:tbl>
          </a:graphicData>
        </a:graphic>
      </p:graphicFrame>
      <p:graphicFrame>
        <p:nvGraphicFramePr>
          <p:cNvPr id="44" name="Tabelle 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8486273"/>
              </p:ext>
            </p:extLst>
          </p:nvPr>
        </p:nvGraphicFramePr>
        <p:xfrm>
          <a:off x="278146" y="3779554"/>
          <a:ext cx="3035354" cy="21702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35354">
                  <a:extLst>
                    <a:ext uri="{9D8B030D-6E8A-4147-A177-3AD203B41FA5}">
                      <a16:colId xmlns:a16="http://schemas.microsoft.com/office/drawing/2014/main" val="21822948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AT" dirty="0" smtClean="0">
                          <a:solidFill>
                            <a:schemeClr val="tx1"/>
                          </a:solidFill>
                        </a:rPr>
                        <a:t>Empfohlene</a:t>
                      </a:r>
                      <a:r>
                        <a:rPr lang="de-AT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AT" dirty="0" smtClean="0">
                          <a:solidFill>
                            <a:schemeClr val="tx1"/>
                          </a:solidFill>
                        </a:rPr>
                        <a:t>Finanzprodukte: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2865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dirty="0" smtClean="0">
                          <a:solidFill>
                            <a:schemeClr val="tx1"/>
                          </a:solidFill>
                        </a:rPr>
                        <a:t>Spareinlagen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4030336"/>
                  </a:ext>
                </a:extLst>
              </a:tr>
              <a:tr h="417636">
                <a:tc>
                  <a:txBody>
                    <a:bodyPr/>
                    <a:lstStyle/>
                    <a:p>
                      <a:r>
                        <a:rPr lang="de-AT" dirty="0" smtClean="0">
                          <a:solidFill>
                            <a:schemeClr val="tx1"/>
                          </a:solidFill>
                        </a:rPr>
                        <a:t>Termingelder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08029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dirty="0" smtClean="0">
                          <a:solidFill>
                            <a:schemeClr val="tx1"/>
                          </a:solidFill>
                        </a:rPr>
                        <a:t>Staatsanleihen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64638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dirty="0" smtClean="0">
                          <a:solidFill>
                            <a:schemeClr val="tx1"/>
                          </a:solidFill>
                        </a:rPr>
                        <a:t>Lebensversicherungen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683893"/>
                  </a:ext>
                </a:extLst>
              </a:tr>
            </a:tbl>
          </a:graphicData>
        </a:graphic>
      </p:graphicFrame>
      <p:graphicFrame>
        <p:nvGraphicFramePr>
          <p:cNvPr id="45" name="Tabelle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930390"/>
              </p:ext>
            </p:extLst>
          </p:nvPr>
        </p:nvGraphicFramePr>
        <p:xfrm>
          <a:off x="8412328" y="3779554"/>
          <a:ext cx="3035354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35354">
                  <a:extLst>
                    <a:ext uri="{9D8B030D-6E8A-4147-A177-3AD203B41FA5}">
                      <a16:colId xmlns:a16="http://schemas.microsoft.com/office/drawing/2014/main" val="21822948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AT" dirty="0" smtClean="0">
                          <a:solidFill>
                            <a:srgbClr val="5C7791"/>
                          </a:solidFill>
                        </a:rPr>
                        <a:t>Empfohlene</a:t>
                      </a:r>
                      <a:r>
                        <a:rPr lang="de-AT" baseline="0" dirty="0" smtClean="0">
                          <a:solidFill>
                            <a:srgbClr val="5C7791"/>
                          </a:solidFill>
                        </a:rPr>
                        <a:t> </a:t>
                      </a:r>
                      <a:r>
                        <a:rPr lang="de-AT" dirty="0" smtClean="0">
                          <a:solidFill>
                            <a:srgbClr val="5C7791"/>
                          </a:solidFill>
                        </a:rPr>
                        <a:t>Finanzprodukte:</a:t>
                      </a:r>
                      <a:endParaRPr lang="en-US" dirty="0">
                        <a:solidFill>
                          <a:srgbClr val="5C779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2865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dirty="0" smtClean="0">
                          <a:solidFill>
                            <a:srgbClr val="5C7791"/>
                          </a:solidFill>
                        </a:rPr>
                        <a:t>Aktien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40303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dirty="0" smtClean="0">
                          <a:solidFill>
                            <a:srgbClr val="5C7791"/>
                          </a:solidFill>
                        </a:rPr>
                        <a:t>Optionsscheine</a:t>
                      </a:r>
                      <a:endParaRPr lang="en-US" dirty="0">
                        <a:solidFill>
                          <a:srgbClr val="5C779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08029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dirty="0" smtClean="0">
                          <a:solidFill>
                            <a:srgbClr val="5C7791"/>
                          </a:solidFill>
                        </a:rPr>
                        <a:t>Geldmarktfonds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64638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dirty="0" smtClean="0">
                          <a:solidFill>
                            <a:srgbClr val="5C7791"/>
                          </a:solidFill>
                        </a:rPr>
                        <a:t>Futures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683893"/>
                  </a:ext>
                </a:extLst>
              </a:tr>
            </a:tbl>
          </a:graphicData>
        </a:graphic>
      </p:graphicFrame>
      <p:sp>
        <p:nvSpPr>
          <p:cNvPr id="46" name="Textfeld 45"/>
          <p:cNvSpPr txBox="1"/>
          <p:nvPr/>
        </p:nvSpPr>
        <p:spPr>
          <a:xfrm>
            <a:off x="278146" y="2566032"/>
            <a:ext cx="34110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 smtClean="0"/>
              <a:t>Im Vordergrund steht Stabilität und kontinuierliche Entwicklung der Anlage.</a:t>
            </a:r>
            <a:endParaRPr lang="en-US" dirty="0"/>
          </a:p>
        </p:txBody>
      </p:sp>
      <p:sp>
        <p:nvSpPr>
          <p:cNvPr id="47" name="Textfeld 46"/>
          <p:cNvSpPr txBox="1"/>
          <p:nvPr/>
        </p:nvSpPr>
        <p:spPr>
          <a:xfrm>
            <a:off x="4350728" y="2510375"/>
            <a:ext cx="34110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 smtClean="0">
                <a:solidFill>
                  <a:srgbClr val="5C7791"/>
                </a:solidFill>
              </a:rPr>
              <a:t>Sicherheit und Liquidität werden höheren Renditeerwartungen untergeordnet.</a:t>
            </a:r>
          </a:p>
        </p:txBody>
      </p:sp>
      <p:sp>
        <p:nvSpPr>
          <p:cNvPr id="48" name="Textfeld 47"/>
          <p:cNvSpPr txBox="1"/>
          <p:nvPr/>
        </p:nvSpPr>
        <p:spPr>
          <a:xfrm>
            <a:off x="8346521" y="2602791"/>
            <a:ext cx="35593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 smtClean="0">
                <a:solidFill>
                  <a:srgbClr val="5C7791"/>
                </a:solidFill>
              </a:rPr>
              <a:t>Kurzfristig renditeorientiert,</a:t>
            </a:r>
          </a:p>
          <a:p>
            <a:r>
              <a:rPr lang="de-AT" dirty="0" smtClean="0">
                <a:solidFill>
                  <a:srgbClr val="5C7791"/>
                </a:solidFill>
              </a:rPr>
              <a:t>Inkaufnahme des </a:t>
            </a:r>
            <a:r>
              <a:rPr lang="de-AT" dirty="0">
                <a:solidFill>
                  <a:srgbClr val="5C7791"/>
                </a:solidFill>
              </a:rPr>
              <a:t>V</a:t>
            </a:r>
            <a:r>
              <a:rPr lang="de-AT" dirty="0" smtClean="0">
                <a:solidFill>
                  <a:srgbClr val="5C7791"/>
                </a:solidFill>
              </a:rPr>
              <a:t>erlusts des eingesetzten Kapitals.</a:t>
            </a:r>
          </a:p>
        </p:txBody>
      </p:sp>
    </p:spTree>
    <p:extLst>
      <p:ext uri="{BB962C8B-B14F-4D97-AF65-F5344CB8AC3E}">
        <p14:creationId xmlns:p14="http://schemas.microsoft.com/office/powerpoint/2010/main" val="421943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487" b="11961"/>
          <a:stretch/>
        </p:blipFill>
        <p:spPr>
          <a:xfrm>
            <a:off x="0" y="-348811"/>
            <a:ext cx="12216611" cy="7205289"/>
          </a:xfrm>
          <a:prstGeom prst="rect">
            <a:avLst/>
          </a:prstGeom>
        </p:spPr>
      </p:pic>
      <p:sp>
        <p:nvSpPr>
          <p:cNvPr id="2" name="Rechteck 1"/>
          <p:cNvSpPr/>
          <p:nvPr/>
        </p:nvSpPr>
        <p:spPr>
          <a:xfrm>
            <a:off x="7952" y="777066"/>
            <a:ext cx="12192000" cy="916561"/>
          </a:xfrm>
          <a:prstGeom prst="rect">
            <a:avLst/>
          </a:prstGeom>
          <a:solidFill>
            <a:schemeClr val="accent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hteck 14"/>
          <p:cNvSpPr/>
          <p:nvPr/>
        </p:nvSpPr>
        <p:spPr>
          <a:xfrm>
            <a:off x="-1" y="6329652"/>
            <a:ext cx="12276357" cy="528348"/>
          </a:xfrm>
          <a:prstGeom prst="rect">
            <a:avLst/>
          </a:prstGeom>
          <a:solidFill>
            <a:schemeClr val="accent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Grafik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2010" y="5228909"/>
            <a:ext cx="1363858" cy="1568011"/>
          </a:xfrm>
          <a:prstGeom prst="rect">
            <a:avLst/>
          </a:prstGeom>
        </p:spPr>
      </p:pic>
      <p:pic>
        <p:nvPicPr>
          <p:cNvPr id="5" name="Grafik 4" descr="&lt;tb&gt;&lt;regionid&gt;f7fb5ff3-65cc-4265-b0a2-e7df62ca8344&lt;/regionid&gt; &lt;dir&gt;1&lt;/dir&gt;   &lt;condtition&gt;&lt;![CDATA[RiskDisposition_Customer = &quot;B&quot; ]]&gt;&lt;/condtition&gt;&lt;/tb&gt;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0904" y="-119491"/>
            <a:ext cx="781159" cy="600159"/>
          </a:xfrm>
          <a:prstGeom prst="rect">
            <a:avLst/>
          </a:prstGeom>
        </p:spPr>
      </p:pic>
      <p:sp>
        <p:nvSpPr>
          <p:cNvPr id="27" name="Textfeld 26"/>
          <p:cNvSpPr txBox="1"/>
          <p:nvPr/>
        </p:nvSpPr>
        <p:spPr>
          <a:xfrm>
            <a:off x="0" y="6457463"/>
            <a:ext cx="83314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&lt;%</a:t>
            </a:r>
            <a:r>
              <a:rPr lang="en-US" sz="1400" dirty="0" err="1" smtClean="0"/>
              <a:t>CustomerData.Name</a:t>
            </a:r>
            <a:r>
              <a:rPr lang="en-US" sz="1400" dirty="0" smtClean="0"/>
              <a:t>%&gt;&lt;%</a:t>
            </a:r>
            <a:r>
              <a:rPr lang="en-US" sz="1400" dirty="0" err="1" smtClean="0"/>
              <a:t>CustomerData.Academic_title</a:t>
            </a:r>
            <a:r>
              <a:rPr lang="en-US" sz="1400" dirty="0" smtClean="0"/>
              <a:t>%&gt;|&lt;%CustomerData.Adress_1%&gt;|&lt;%CustomerData.Adress_2%&gt;</a:t>
            </a:r>
            <a:endParaRPr lang="en-US" sz="1400" dirty="0"/>
          </a:p>
        </p:txBody>
      </p:sp>
      <p:sp>
        <p:nvSpPr>
          <p:cNvPr id="40" name="Textfeld 39"/>
          <p:cNvSpPr txBox="1"/>
          <p:nvPr/>
        </p:nvSpPr>
        <p:spPr>
          <a:xfrm>
            <a:off x="10456273" y="6581262"/>
            <a:ext cx="17893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000" dirty="0" err="1" smtClean="0">
                <a:latin typeface="Berlin Sans FB" panose="020E0602020502020306" pitchFamily="34" charset="0"/>
              </a:rPr>
              <a:t>Your</a:t>
            </a:r>
            <a:r>
              <a:rPr lang="de-AT" sz="1000" dirty="0" smtClean="0">
                <a:latin typeface="Berlin Sans FB" panose="020E0602020502020306" pitchFamily="34" charset="0"/>
              </a:rPr>
              <a:t> </a:t>
            </a:r>
            <a:r>
              <a:rPr lang="de-AT" sz="1000" dirty="0" err="1" smtClean="0">
                <a:latin typeface="Berlin Sans FB" panose="020E0602020502020306" pitchFamily="34" charset="0"/>
              </a:rPr>
              <a:t>money</a:t>
            </a:r>
            <a:r>
              <a:rPr lang="de-AT" sz="1000" dirty="0" smtClean="0">
                <a:latin typeface="Berlin Sans FB" panose="020E0602020502020306" pitchFamily="34" charset="0"/>
              </a:rPr>
              <a:t> in </a:t>
            </a:r>
            <a:r>
              <a:rPr lang="de-AT" sz="1000" dirty="0" err="1" smtClean="0">
                <a:latin typeface="Berlin Sans FB" panose="020E0602020502020306" pitchFamily="34" charset="0"/>
              </a:rPr>
              <a:t>safe</a:t>
            </a:r>
            <a:r>
              <a:rPr lang="de-AT" sz="1000" dirty="0" smtClean="0">
                <a:latin typeface="Berlin Sans FB" panose="020E0602020502020306" pitchFamily="34" charset="0"/>
              </a:rPr>
              <a:t> </a:t>
            </a:r>
            <a:r>
              <a:rPr lang="de-AT" sz="1000" dirty="0" err="1" smtClean="0">
                <a:latin typeface="Berlin Sans FB" panose="020E0602020502020306" pitchFamily="34" charset="0"/>
              </a:rPr>
              <a:t>hands</a:t>
            </a:r>
            <a:endParaRPr lang="en-US" sz="1000" dirty="0">
              <a:latin typeface="Berlin Sans FB" panose="020E0602020502020306" pitchFamily="34" charset="0"/>
            </a:endParaRPr>
          </a:p>
        </p:txBody>
      </p:sp>
      <p:sp>
        <p:nvSpPr>
          <p:cNvPr id="23" name="Textfeld 22"/>
          <p:cNvSpPr txBox="1"/>
          <p:nvPr/>
        </p:nvSpPr>
        <p:spPr>
          <a:xfrm>
            <a:off x="68154" y="920571"/>
            <a:ext cx="12123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3600" b="1" dirty="0"/>
              <a:t>Gewähltes Risikoprofil von </a:t>
            </a:r>
            <a:r>
              <a:rPr lang="en-US" sz="3600" b="1" dirty="0" smtClean="0"/>
              <a:t>&lt;%</a:t>
            </a:r>
            <a:r>
              <a:rPr lang="en-US" sz="3600" b="1" dirty="0" err="1" smtClean="0"/>
              <a:t>CustomerData.Name</a:t>
            </a:r>
            <a:r>
              <a:rPr lang="en-US" sz="3600" b="1" dirty="0" smtClean="0"/>
              <a:t>%&gt;</a:t>
            </a:r>
            <a:endParaRPr lang="en-US" sz="3600" b="1" dirty="0"/>
          </a:p>
        </p:txBody>
      </p:sp>
      <p:sp>
        <p:nvSpPr>
          <p:cNvPr id="25" name="Diagonal liegende Ecken des Rechtecks abrunden 24"/>
          <p:cNvSpPr/>
          <p:nvPr/>
        </p:nvSpPr>
        <p:spPr>
          <a:xfrm>
            <a:off x="174257" y="1838246"/>
            <a:ext cx="3594663" cy="4269269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Diagonal liegende Ecken des Rechtecks abrunden 27"/>
          <p:cNvSpPr/>
          <p:nvPr/>
        </p:nvSpPr>
        <p:spPr>
          <a:xfrm>
            <a:off x="4258914" y="1836724"/>
            <a:ext cx="3594663" cy="4270791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Diagonal liegende Ecken des Rechtecks abrunden 28"/>
          <p:cNvSpPr/>
          <p:nvPr/>
        </p:nvSpPr>
        <p:spPr>
          <a:xfrm>
            <a:off x="8248465" y="1836724"/>
            <a:ext cx="3594663" cy="4270791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feld 29"/>
          <p:cNvSpPr txBox="1"/>
          <p:nvPr/>
        </p:nvSpPr>
        <p:spPr>
          <a:xfrm>
            <a:off x="357887" y="1976556"/>
            <a:ext cx="25320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400" b="1" dirty="0" smtClean="0">
                <a:solidFill>
                  <a:srgbClr val="4F6D87"/>
                </a:solidFill>
              </a:rPr>
              <a:t>(A) Risikoscheu:</a:t>
            </a:r>
            <a:endParaRPr lang="en-US" sz="2400" b="1" dirty="0">
              <a:solidFill>
                <a:srgbClr val="4F6D87"/>
              </a:solidFill>
            </a:endParaRPr>
          </a:p>
        </p:txBody>
      </p:sp>
      <p:sp>
        <p:nvSpPr>
          <p:cNvPr id="31" name="Textfeld 30"/>
          <p:cNvSpPr txBox="1"/>
          <p:nvPr/>
        </p:nvSpPr>
        <p:spPr>
          <a:xfrm>
            <a:off x="8587618" y="1976556"/>
            <a:ext cx="2852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400" b="1" dirty="0" smtClean="0">
                <a:solidFill>
                  <a:srgbClr val="5C7791"/>
                </a:solidFill>
              </a:rPr>
              <a:t>(C) Risikofreudig:</a:t>
            </a:r>
            <a:endParaRPr lang="en-US" sz="2400" b="1" dirty="0">
              <a:solidFill>
                <a:srgbClr val="5C7791"/>
              </a:solidFill>
            </a:endParaRPr>
          </a:p>
        </p:txBody>
      </p:sp>
      <p:sp>
        <p:nvSpPr>
          <p:cNvPr id="32" name="Textfeld 31"/>
          <p:cNvSpPr txBox="1"/>
          <p:nvPr/>
        </p:nvSpPr>
        <p:spPr>
          <a:xfrm>
            <a:off x="4560279" y="1976556"/>
            <a:ext cx="27385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400" b="1" dirty="0" smtClean="0"/>
              <a:t>(B) Risikobereit:</a:t>
            </a:r>
            <a:endParaRPr lang="en-US" sz="2400" b="1" dirty="0"/>
          </a:p>
        </p:txBody>
      </p:sp>
      <p:graphicFrame>
        <p:nvGraphicFramePr>
          <p:cNvPr id="33" name="Tabelle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7590007"/>
              </p:ext>
            </p:extLst>
          </p:nvPr>
        </p:nvGraphicFramePr>
        <p:xfrm>
          <a:off x="4420776" y="3771381"/>
          <a:ext cx="3035354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35354">
                  <a:extLst>
                    <a:ext uri="{9D8B030D-6E8A-4147-A177-3AD203B41FA5}">
                      <a16:colId xmlns:a16="http://schemas.microsoft.com/office/drawing/2014/main" val="21822948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AT" dirty="0" smtClean="0">
                          <a:solidFill>
                            <a:schemeClr val="tx1"/>
                          </a:solidFill>
                        </a:rPr>
                        <a:t>Empfohlene</a:t>
                      </a:r>
                      <a:r>
                        <a:rPr lang="de-AT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AT" dirty="0" smtClean="0">
                          <a:solidFill>
                            <a:schemeClr val="tx1"/>
                          </a:solidFill>
                        </a:rPr>
                        <a:t>Finanzprodukte: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2865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dirty="0" smtClean="0">
                          <a:solidFill>
                            <a:schemeClr val="tx1"/>
                          </a:solidFill>
                        </a:rPr>
                        <a:t>Staatsanleihen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40303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dirty="0" smtClean="0">
                          <a:solidFill>
                            <a:schemeClr val="tx1"/>
                          </a:solidFill>
                        </a:rPr>
                        <a:t>Rentenfonds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08029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dirty="0" smtClean="0">
                          <a:solidFill>
                            <a:schemeClr val="tx1"/>
                          </a:solidFill>
                        </a:rPr>
                        <a:t>Geldmarktfonds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64638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dirty="0" smtClean="0">
                          <a:solidFill>
                            <a:schemeClr val="tx1"/>
                          </a:solidFill>
                        </a:rPr>
                        <a:t>Fremdwährungsanleihen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683893"/>
                  </a:ext>
                </a:extLst>
              </a:tr>
            </a:tbl>
          </a:graphicData>
        </a:graphic>
      </p:graphicFrame>
      <p:graphicFrame>
        <p:nvGraphicFramePr>
          <p:cNvPr id="34" name="Tabelle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0452583"/>
              </p:ext>
            </p:extLst>
          </p:nvPr>
        </p:nvGraphicFramePr>
        <p:xfrm>
          <a:off x="278146" y="3779554"/>
          <a:ext cx="3035354" cy="21702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35354">
                  <a:extLst>
                    <a:ext uri="{9D8B030D-6E8A-4147-A177-3AD203B41FA5}">
                      <a16:colId xmlns:a16="http://schemas.microsoft.com/office/drawing/2014/main" val="21822948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AT" dirty="0" smtClean="0">
                          <a:solidFill>
                            <a:srgbClr val="4F6D87"/>
                          </a:solidFill>
                        </a:rPr>
                        <a:t>Empfohlene</a:t>
                      </a:r>
                      <a:r>
                        <a:rPr lang="de-AT" baseline="0" dirty="0" smtClean="0">
                          <a:solidFill>
                            <a:srgbClr val="4F6D87"/>
                          </a:solidFill>
                        </a:rPr>
                        <a:t> </a:t>
                      </a:r>
                      <a:r>
                        <a:rPr lang="de-AT" dirty="0" smtClean="0">
                          <a:solidFill>
                            <a:srgbClr val="4F6D87"/>
                          </a:solidFill>
                        </a:rPr>
                        <a:t>Finanzprodukte:</a:t>
                      </a:r>
                      <a:endParaRPr lang="en-US" dirty="0">
                        <a:solidFill>
                          <a:srgbClr val="4F6D87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2865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dirty="0" smtClean="0">
                          <a:solidFill>
                            <a:srgbClr val="4F6D87"/>
                          </a:solidFill>
                        </a:rPr>
                        <a:t>Spareinlagen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4030336"/>
                  </a:ext>
                </a:extLst>
              </a:tr>
              <a:tr h="417636">
                <a:tc>
                  <a:txBody>
                    <a:bodyPr/>
                    <a:lstStyle/>
                    <a:p>
                      <a:r>
                        <a:rPr lang="de-AT" dirty="0" smtClean="0">
                          <a:solidFill>
                            <a:srgbClr val="4F6D87"/>
                          </a:solidFill>
                        </a:rPr>
                        <a:t>Termingelder</a:t>
                      </a:r>
                      <a:endParaRPr lang="en-US" dirty="0">
                        <a:solidFill>
                          <a:srgbClr val="4F6D87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08029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dirty="0" smtClean="0">
                          <a:solidFill>
                            <a:srgbClr val="4F6D87"/>
                          </a:solidFill>
                        </a:rPr>
                        <a:t>Staatsanleihen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64638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dirty="0" smtClean="0">
                          <a:solidFill>
                            <a:srgbClr val="4F6D87"/>
                          </a:solidFill>
                        </a:rPr>
                        <a:t>Lebensversicherungen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683893"/>
                  </a:ext>
                </a:extLst>
              </a:tr>
            </a:tbl>
          </a:graphicData>
        </a:graphic>
      </p:graphicFrame>
      <p:graphicFrame>
        <p:nvGraphicFramePr>
          <p:cNvPr id="35" name="Tabelle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5278610"/>
              </p:ext>
            </p:extLst>
          </p:nvPr>
        </p:nvGraphicFramePr>
        <p:xfrm>
          <a:off x="8412328" y="3779554"/>
          <a:ext cx="3035354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35354">
                  <a:extLst>
                    <a:ext uri="{9D8B030D-6E8A-4147-A177-3AD203B41FA5}">
                      <a16:colId xmlns:a16="http://schemas.microsoft.com/office/drawing/2014/main" val="21822948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AT" dirty="0" smtClean="0">
                          <a:solidFill>
                            <a:srgbClr val="5C7791"/>
                          </a:solidFill>
                        </a:rPr>
                        <a:t>Empfohlene</a:t>
                      </a:r>
                      <a:r>
                        <a:rPr lang="de-AT" baseline="0" dirty="0" smtClean="0">
                          <a:solidFill>
                            <a:srgbClr val="5C7791"/>
                          </a:solidFill>
                        </a:rPr>
                        <a:t> </a:t>
                      </a:r>
                      <a:r>
                        <a:rPr lang="de-AT" dirty="0" smtClean="0">
                          <a:solidFill>
                            <a:srgbClr val="5C7791"/>
                          </a:solidFill>
                        </a:rPr>
                        <a:t>Finanzprodukte:</a:t>
                      </a:r>
                      <a:endParaRPr lang="en-US" dirty="0">
                        <a:solidFill>
                          <a:srgbClr val="5C779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2865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dirty="0" smtClean="0">
                          <a:solidFill>
                            <a:srgbClr val="5C7791"/>
                          </a:solidFill>
                        </a:rPr>
                        <a:t>Aktien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40303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dirty="0" smtClean="0">
                          <a:solidFill>
                            <a:srgbClr val="5C7791"/>
                          </a:solidFill>
                        </a:rPr>
                        <a:t>Optionsscheine</a:t>
                      </a:r>
                      <a:endParaRPr lang="en-US" dirty="0">
                        <a:solidFill>
                          <a:srgbClr val="5C779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08029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dirty="0" smtClean="0">
                          <a:solidFill>
                            <a:srgbClr val="5C7791"/>
                          </a:solidFill>
                        </a:rPr>
                        <a:t>Geldmarktfonds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64638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dirty="0" smtClean="0">
                          <a:solidFill>
                            <a:srgbClr val="5C7791"/>
                          </a:solidFill>
                        </a:rPr>
                        <a:t>Futures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683893"/>
                  </a:ext>
                </a:extLst>
              </a:tr>
            </a:tbl>
          </a:graphicData>
        </a:graphic>
      </p:graphicFrame>
      <p:sp>
        <p:nvSpPr>
          <p:cNvPr id="36" name="Textfeld 35"/>
          <p:cNvSpPr txBox="1"/>
          <p:nvPr/>
        </p:nvSpPr>
        <p:spPr>
          <a:xfrm>
            <a:off x="278146" y="2566032"/>
            <a:ext cx="34110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 smtClean="0">
                <a:solidFill>
                  <a:srgbClr val="4F6D87"/>
                </a:solidFill>
              </a:rPr>
              <a:t>Im Vordergrund steht Stabilität und kontinuierliche Entwicklung der Anlage.</a:t>
            </a:r>
            <a:endParaRPr lang="en-US" dirty="0">
              <a:solidFill>
                <a:srgbClr val="4F6D87"/>
              </a:solidFill>
            </a:endParaRPr>
          </a:p>
        </p:txBody>
      </p:sp>
      <p:sp>
        <p:nvSpPr>
          <p:cNvPr id="37" name="Textfeld 36"/>
          <p:cNvSpPr txBox="1"/>
          <p:nvPr/>
        </p:nvSpPr>
        <p:spPr>
          <a:xfrm>
            <a:off x="4350728" y="2510375"/>
            <a:ext cx="34110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 smtClean="0"/>
              <a:t>Sicherheit und Liquidität werden höheren Renditeerwartungen untergeordnet.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8346521" y="2602791"/>
            <a:ext cx="35593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 smtClean="0">
                <a:solidFill>
                  <a:srgbClr val="5C7791"/>
                </a:solidFill>
              </a:rPr>
              <a:t>Kurzfristig renditeorientiert,</a:t>
            </a:r>
          </a:p>
          <a:p>
            <a:r>
              <a:rPr lang="de-AT" dirty="0" smtClean="0">
                <a:solidFill>
                  <a:srgbClr val="5C7791"/>
                </a:solidFill>
              </a:rPr>
              <a:t>Inkaufnahme des </a:t>
            </a:r>
            <a:r>
              <a:rPr lang="de-AT" dirty="0">
                <a:solidFill>
                  <a:srgbClr val="5C7791"/>
                </a:solidFill>
              </a:rPr>
              <a:t>V</a:t>
            </a:r>
            <a:r>
              <a:rPr lang="de-AT" dirty="0" smtClean="0">
                <a:solidFill>
                  <a:srgbClr val="5C7791"/>
                </a:solidFill>
              </a:rPr>
              <a:t>erlusts des eingesetzten Kapitals.</a:t>
            </a:r>
          </a:p>
        </p:txBody>
      </p:sp>
    </p:spTree>
    <p:extLst>
      <p:ext uri="{BB962C8B-B14F-4D97-AF65-F5344CB8AC3E}">
        <p14:creationId xmlns:p14="http://schemas.microsoft.com/office/powerpoint/2010/main" val="3737182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487" b="11961"/>
          <a:stretch/>
        </p:blipFill>
        <p:spPr>
          <a:xfrm>
            <a:off x="0" y="-347289"/>
            <a:ext cx="12216611" cy="7205289"/>
          </a:xfrm>
          <a:prstGeom prst="rect">
            <a:avLst/>
          </a:prstGeom>
        </p:spPr>
      </p:pic>
      <p:sp>
        <p:nvSpPr>
          <p:cNvPr id="2" name="Rechteck 1"/>
          <p:cNvSpPr/>
          <p:nvPr/>
        </p:nvSpPr>
        <p:spPr>
          <a:xfrm>
            <a:off x="7952" y="777066"/>
            <a:ext cx="12192000" cy="916561"/>
          </a:xfrm>
          <a:prstGeom prst="rect">
            <a:avLst/>
          </a:prstGeom>
          <a:solidFill>
            <a:schemeClr val="accent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hteck 14"/>
          <p:cNvSpPr/>
          <p:nvPr/>
        </p:nvSpPr>
        <p:spPr>
          <a:xfrm>
            <a:off x="-1" y="6329652"/>
            <a:ext cx="12276357" cy="528348"/>
          </a:xfrm>
          <a:prstGeom prst="rect">
            <a:avLst/>
          </a:prstGeom>
          <a:solidFill>
            <a:schemeClr val="accent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Grafik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2010" y="5228909"/>
            <a:ext cx="1363858" cy="1568011"/>
          </a:xfrm>
          <a:prstGeom prst="rect">
            <a:avLst/>
          </a:prstGeom>
        </p:spPr>
      </p:pic>
      <p:pic>
        <p:nvPicPr>
          <p:cNvPr id="5" name="Grafik 4" descr="&lt;tb&gt;&lt;regionid&gt;a0ea0bfa-47c6-459b-bc3f-d6cc741f67cf&lt;/regionid&gt; &lt;dir&gt;1&lt;/dir&gt;   &lt;condtition&gt;&lt;![CDATA[RiskDisposition_Customer = &quot;C&quot;]]&gt;&lt;/condtition&gt;&lt;/tb&gt;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1159" y="-73385"/>
            <a:ext cx="781159" cy="600159"/>
          </a:xfrm>
          <a:prstGeom prst="rect">
            <a:avLst/>
          </a:prstGeom>
        </p:spPr>
      </p:pic>
      <p:sp>
        <p:nvSpPr>
          <p:cNvPr id="38" name="Textfeld 37"/>
          <p:cNvSpPr txBox="1"/>
          <p:nvPr/>
        </p:nvSpPr>
        <p:spPr>
          <a:xfrm>
            <a:off x="0" y="6457463"/>
            <a:ext cx="83314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&lt;%</a:t>
            </a:r>
            <a:r>
              <a:rPr lang="en-US" sz="1400" dirty="0" err="1" smtClean="0"/>
              <a:t>CustomerData.Name</a:t>
            </a:r>
            <a:r>
              <a:rPr lang="en-US" sz="1400" dirty="0" smtClean="0"/>
              <a:t>%&gt;&lt;%</a:t>
            </a:r>
            <a:r>
              <a:rPr lang="en-US" sz="1400" dirty="0" err="1" smtClean="0"/>
              <a:t>CustomerData.Academic_title</a:t>
            </a:r>
            <a:r>
              <a:rPr lang="en-US" sz="1400" dirty="0" smtClean="0"/>
              <a:t>%&gt;|&lt;%CustomerData.Adress_1%&gt;|&lt;%CustomerData.Adress_2%&gt;</a:t>
            </a:r>
            <a:endParaRPr lang="en-US" sz="1400" dirty="0"/>
          </a:p>
        </p:txBody>
      </p:sp>
      <p:sp>
        <p:nvSpPr>
          <p:cNvPr id="39" name="Textfeld 38"/>
          <p:cNvSpPr txBox="1"/>
          <p:nvPr/>
        </p:nvSpPr>
        <p:spPr>
          <a:xfrm>
            <a:off x="10456273" y="6581262"/>
            <a:ext cx="17893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000" dirty="0" err="1" smtClean="0">
                <a:latin typeface="Berlin Sans FB" panose="020E0602020502020306" pitchFamily="34" charset="0"/>
              </a:rPr>
              <a:t>Your</a:t>
            </a:r>
            <a:r>
              <a:rPr lang="de-AT" sz="1000" dirty="0" smtClean="0">
                <a:latin typeface="Berlin Sans FB" panose="020E0602020502020306" pitchFamily="34" charset="0"/>
              </a:rPr>
              <a:t> </a:t>
            </a:r>
            <a:r>
              <a:rPr lang="de-AT" sz="1000" dirty="0" err="1" smtClean="0">
                <a:latin typeface="Berlin Sans FB" panose="020E0602020502020306" pitchFamily="34" charset="0"/>
              </a:rPr>
              <a:t>money</a:t>
            </a:r>
            <a:r>
              <a:rPr lang="de-AT" sz="1000" dirty="0" smtClean="0">
                <a:latin typeface="Berlin Sans FB" panose="020E0602020502020306" pitchFamily="34" charset="0"/>
              </a:rPr>
              <a:t> in </a:t>
            </a:r>
            <a:r>
              <a:rPr lang="de-AT" sz="1000" dirty="0" err="1" smtClean="0">
                <a:latin typeface="Berlin Sans FB" panose="020E0602020502020306" pitchFamily="34" charset="0"/>
              </a:rPr>
              <a:t>safe</a:t>
            </a:r>
            <a:r>
              <a:rPr lang="de-AT" sz="1000" dirty="0" smtClean="0">
                <a:latin typeface="Berlin Sans FB" panose="020E0602020502020306" pitchFamily="34" charset="0"/>
              </a:rPr>
              <a:t> </a:t>
            </a:r>
            <a:r>
              <a:rPr lang="de-AT" sz="1000" dirty="0" err="1" smtClean="0">
                <a:latin typeface="Berlin Sans FB" panose="020E0602020502020306" pitchFamily="34" charset="0"/>
              </a:rPr>
              <a:t>hands</a:t>
            </a:r>
            <a:endParaRPr lang="en-US" sz="1000" dirty="0">
              <a:latin typeface="Berlin Sans FB" panose="020E0602020502020306" pitchFamily="34" charset="0"/>
            </a:endParaRPr>
          </a:p>
        </p:txBody>
      </p:sp>
      <p:sp>
        <p:nvSpPr>
          <p:cNvPr id="22" name="Textfeld 21"/>
          <p:cNvSpPr txBox="1"/>
          <p:nvPr/>
        </p:nvSpPr>
        <p:spPr>
          <a:xfrm>
            <a:off x="68154" y="920571"/>
            <a:ext cx="12123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3600" b="1" dirty="0"/>
              <a:t>Gewähltes Risikoprofil von </a:t>
            </a:r>
            <a:r>
              <a:rPr lang="en-US" sz="3600" b="1" dirty="0" smtClean="0"/>
              <a:t>&lt;%</a:t>
            </a:r>
            <a:r>
              <a:rPr lang="en-US" sz="3600" b="1" dirty="0" err="1" smtClean="0"/>
              <a:t>CustomerData.Name</a:t>
            </a:r>
            <a:r>
              <a:rPr lang="en-US" sz="3600" b="1" dirty="0" smtClean="0"/>
              <a:t>%&gt;</a:t>
            </a:r>
            <a:endParaRPr lang="en-US" sz="3600" b="1" dirty="0"/>
          </a:p>
        </p:txBody>
      </p:sp>
      <p:sp>
        <p:nvSpPr>
          <p:cNvPr id="23" name="Diagonal liegende Ecken des Rechtecks abrunden 22"/>
          <p:cNvSpPr/>
          <p:nvPr/>
        </p:nvSpPr>
        <p:spPr>
          <a:xfrm>
            <a:off x="174257" y="1838246"/>
            <a:ext cx="3594663" cy="4269269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Diagonal liegende Ecken des Rechtecks abrunden 24"/>
          <p:cNvSpPr/>
          <p:nvPr/>
        </p:nvSpPr>
        <p:spPr>
          <a:xfrm>
            <a:off x="4258914" y="1836724"/>
            <a:ext cx="3594663" cy="4270791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Diagonal liegende Ecken des Rechtecks abrunden 26"/>
          <p:cNvSpPr/>
          <p:nvPr/>
        </p:nvSpPr>
        <p:spPr>
          <a:xfrm>
            <a:off x="8248465" y="1836724"/>
            <a:ext cx="3594663" cy="4270791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feld 27"/>
          <p:cNvSpPr txBox="1"/>
          <p:nvPr/>
        </p:nvSpPr>
        <p:spPr>
          <a:xfrm>
            <a:off x="357887" y="1976556"/>
            <a:ext cx="25320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400" b="1" dirty="0" smtClean="0">
                <a:solidFill>
                  <a:srgbClr val="4F6D87"/>
                </a:solidFill>
              </a:rPr>
              <a:t>(A) Risikoscheu:</a:t>
            </a:r>
            <a:endParaRPr lang="en-US" sz="2400" b="1" dirty="0">
              <a:solidFill>
                <a:srgbClr val="4F6D87"/>
              </a:solidFill>
            </a:endParaRPr>
          </a:p>
        </p:txBody>
      </p:sp>
      <p:sp>
        <p:nvSpPr>
          <p:cNvPr id="29" name="Textfeld 28"/>
          <p:cNvSpPr txBox="1"/>
          <p:nvPr/>
        </p:nvSpPr>
        <p:spPr>
          <a:xfrm>
            <a:off x="8587618" y="1976556"/>
            <a:ext cx="2852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400" b="1" dirty="0" smtClean="0"/>
              <a:t>(C) Risikofreudig:</a:t>
            </a:r>
            <a:endParaRPr lang="en-US" sz="2400" b="1" dirty="0"/>
          </a:p>
        </p:txBody>
      </p:sp>
      <p:sp>
        <p:nvSpPr>
          <p:cNvPr id="30" name="Textfeld 29"/>
          <p:cNvSpPr txBox="1"/>
          <p:nvPr/>
        </p:nvSpPr>
        <p:spPr>
          <a:xfrm>
            <a:off x="4560279" y="1976556"/>
            <a:ext cx="27385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400" b="1" dirty="0" smtClean="0">
                <a:solidFill>
                  <a:srgbClr val="4F6D87"/>
                </a:solidFill>
              </a:rPr>
              <a:t>(B) Risikobereit:</a:t>
            </a:r>
            <a:endParaRPr lang="en-US" sz="2400" b="1" dirty="0">
              <a:solidFill>
                <a:srgbClr val="4F6D87"/>
              </a:solidFill>
            </a:endParaRPr>
          </a:p>
        </p:txBody>
      </p:sp>
      <p:graphicFrame>
        <p:nvGraphicFramePr>
          <p:cNvPr id="31" name="Tabelle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2423347"/>
              </p:ext>
            </p:extLst>
          </p:nvPr>
        </p:nvGraphicFramePr>
        <p:xfrm>
          <a:off x="4420776" y="3771381"/>
          <a:ext cx="3035354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35354">
                  <a:extLst>
                    <a:ext uri="{9D8B030D-6E8A-4147-A177-3AD203B41FA5}">
                      <a16:colId xmlns:a16="http://schemas.microsoft.com/office/drawing/2014/main" val="21822948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AT" dirty="0" smtClean="0">
                          <a:solidFill>
                            <a:srgbClr val="4F6D87"/>
                          </a:solidFill>
                        </a:rPr>
                        <a:t>Empfohlene</a:t>
                      </a:r>
                      <a:r>
                        <a:rPr lang="de-AT" baseline="0" dirty="0" smtClean="0">
                          <a:solidFill>
                            <a:srgbClr val="4F6D87"/>
                          </a:solidFill>
                        </a:rPr>
                        <a:t> </a:t>
                      </a:r>
                      <a:r>
                        <a:rPr lang="de-AT" dirty="0" smtClean="0">
                          <a:solidFill>
                            <a:srgbClr val="4F6D87"/>
                          </a:solidFill>
                        </a:rPr>
                        <a:t>Finanzprodukte:</a:t>
                      </a:r>
                      <a:endParaRPr lang="en-US" dirty="0">
                        <a:solidFill>
                          <a:srgbClr val="4F6D87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2865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dirty="0" smtClean="0">
                          <a:solidFill>
                            <a:srgbClr val="4F6D87"/>
                          </a:solidFill>
                        </a:rPr>
                        <a:t>Staatsanleihen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40303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dirty="0" smtClean="0">
                          <a:solidFill>
                            <a:srgbClr val="4F6D87"/>
                          </a:solidFill>
                        </a:rPr>
                        <a:t>Rentenfonds</a:t>
                      </a:r>
                      <a:endParaRPr lang="en-US" dirty="0">
                        <a:solidFill>
                          <a:srgbClr val="4F6D87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08029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dirty="0" smtClean="0">
                          <a:solidFill>
                            <a:srgbClr val="4F6D87"/>
                          </a:solidFill>
                        </a:rPr>
                        <a:t>Geldmarktfonds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64638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dirty="0" smtClean="0">
                          <a:solidFill>
                            <a:srgbClr val="4F6D87"/>
                          </a:solidFill>
                        </a:rPr>
                        <a:t>Fremdwährungsanleihen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683893"/>
                  </a:ext>
                </a:extLst>
              </a:tr>
            </a:tbl>
          </a:graphicData>
        </a:graphic>
      </p:graphicFrame>
      <p:graphicFrame>
        <p:nvGraphicFramePr>
          <p:cNvPr id="32" name="Tabelle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7912454"/>
              </p:ext>
            </p:extLst>
          </p:nvPr>
        </p:nvGraphicFramePr>
        <p:xfrm>
          <a:off x="278146" y="3779554"/>
          <a:ext cx="3035354" cy="21702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35354">
                  <a:extLst>
                    <a:ext uri="{9D8B030D-6E8A-4147-A177-3AD203B41FA5}">
                      <a16:colId xmlns:a16="http://schemas.microsoft.com/office/drawing/2014/main" val="21822948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AT" dirty="0" smtClean="0">
                          <a:solidFill>
                            <a:srgbClr val="4F6D87"/>
                          </a:solidFill>
                        </a:rPr>
                        <a:t>Empfohlene</a:t>
                      </a:r>
                      <a:r>
                        <a:rPr lang="de-AT" baseline="0" dirty="0" smtClean="0">
                          <a:solidFill>
                            <a:srgbClr val="4F6D87"/>
                          </a:solidFill>
                        </a:rPr>
                        <a:t> </a:t>
                      </a:r>
                      <a:r>
                        <a:rPr lang="de-AT" dirty="0" smtClean="0">
                          <a:solidFill>
                            <a:srgbClr val="4F6D87"/>
                          </a:solidFill>
                        </a:rPr>
                        <a:t>Finanzprodukte:</a:t>
                      </a:r>
                      <a:endParaRPr lang="en-US" dirty="0">
                        <a:solidFill>
                          <a:srgbClr val="4F6D87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2865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dirty="0" smtClean="0">
                          <a:solidFill>
                            <a:srgbClr val="4F6D87"/>
                          </a:solidFill>
                        </a:rPr>
                        <a:t>Spareinlagen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4030336"/>
                  </a:ext>
                </a:extLst>
              </a:tr>
              <a:tr h="417636">
                <a:tc>
                  <a:txBody>
                    <a:bodyPr/>
                    <a:lstStyle/>
                    <a:p>
                      <a:r>
                        <a:rPr lang="de-AT" dirty="0" smtClean="0">
                          <a:solidFill>
                            <a:srgbClr val="4F6D87"/>
                          </a:solidFill>
                        </a:rPr>
                        <a:t>Termingelder</a:t>
                      </a:r>
                      <a:endParaRPr lang="en-US" dirty="0">
                        <a:solidFill>
                          <a:srgbClr val="4F6D87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08029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dirty="0" smtClean="0">
                          <a:solidFill>
                            <a:srgbClr val="4F6D87"/>
                          </a:solidFill>
                        </a:rPr>
                        <a:t>Staatsanleihen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64638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dirty="0" smtClean="0">
                          <a:solidFill>
                            <a:srgbClr val="4F6D87"/>
                          </a:solidFill>
                        </a:rPr>
                        <a:t>Lebensversicherungen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683893"/>
                  </a:ext>
                </a:extLst>
              </a:tr>
            </a:tbl>
          </a:graphicData>
        </a:graphic>
      </p:graphicFrame>
      <p:graphicFrame>
        <p:nvGraphicFramePr>
          <p:cNvPr id="33" name="Tabelle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6419874"/>
              </p:ext>
            </p:extLst>
          </p:nvPr>
        </p:nvGraphicFramePr>
        <p:xfrm>
          <a:off x="8412328" y="3779554"/>
          <a:ext cx="3035354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35354">
                  <a:extLst>
                    <a:ext uri="{9D8B030D-6E8A-4147-A177-3AD203B41FA5}">
                      <a16:colId xmlns:a16="http://schemas.microsoft.com/office/drawing/2014/main" val="21822948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AT" dirty="0" smtClean="0">
                          <a:solidFill>
                            <a:schemeClr val="tx1"/>
                          </a:solidFill>
                        </a:rPr>
                        <a:t>Empfohlene</a:t>
                      </a:r>
                      <a:r>
                        <a:rPr lang="de-AT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AT" dirty="0" smtClean="0">
                          <a:solidFill>
                            <a:schemeClr val="tx1"/>
                          </a:solidFill>
                        </a:rPr>
                        <a:t>Finanzprodukte: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2865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dirty="0" smtClean="0">
                          <a:solidFill>
                            <a:schemeClr val="tx1"/>
                          </a:solidFill>
                        </a:rPr>
                        <a:t>Aktien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40303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dirty="0" smtClean="0">
                          <a:solidFill>
                            <a:schemeClr val="tx1"/>
                          </a:solidFill>
                        </a:rPr>
                        <a:t>Optionsscheine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08029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dirty="0" smtClean="0">
                          <a:solidFill>
                            <a:schemeClr val="tx1"/>
                          </a:solidFill>
                        </a:rPr>
                        <a:t>Geldmarktfonds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64638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AT" dirty="0" smtClean="0">
                          <a:solidFill>
                            <a:schemeClr val="tx1"/>
                          </a:solidFill>
                        </a:rPr>
                        <a:t>Futures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683893"/>
                  </a:ext>
                </a:extLst>
              </a:tr>
            </a:tbl>
          </a:graphicData>
        </a:graphic>
      </p:graphicFrame>
      <p:sp>
        <p:nvSpPr>
          <p:cNvPr id="34" name="Textfeld 33"/>
          <p:cNvSpPr txBox="1"/>
          <p:nvPr/>
        </p:nvSpPr>
        <p:spPr>
          <a:xfrm>
            <a:off x="278146" y="2566032"/>
            <a:ext cx="34110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 smtClean="0">
                <a:solidFill>
                  <a:srgbClr val="4F6D87"/>
                </a:solidFill>
              </a:rPr>
              <a:t>Im Vordergrund steht Stabilität und kontinuierliche Entwicklung der Anlage.</a:t>
            </a:r>
            <a:endParaRPr lang="en-US" dirty="0">
              <a:solidFill>
                <a:srgbClr val="4F6D87"/>
              </a:solidFill>
            </a:endParaRPr>
          </a:p>
        </p:txBody>
      </p:sp>
      <p:sp>
        <p:nvSpPr>
          <p:cNvPr id="35" name="Textfeld 34"/>
          <p:cNvSpPr txBox="1"/>
          <p:nvPr/>
        </p:nvSpPr>
        <p:spPr>
          <a:xfrm>
            <a:off x="4350728" y="2510375"/>
            <a:ext cx="34110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 smtClean="0">
                <a:solidFill>
                  <a:srgbClr val="4F6D87"/>
                </a:solidFill>
              </a:rPr>
              <a:t>Sicherheit und Liquidität werden höheren Renditeerwartungen untergeordnet.</a:t>
            </a:r>
          </a:p>
        </p:txBody>
      </p:sp>
      <p:sp>
        <p:nvSpPr>
          <p:cNvPr id="36" name="Textfeld 35"/>
          <p:cNvSpPr txBox="1"/>
          <p:nvPr/>
        </p:nvSpPr>
        <p:spPr>
          <a:xfrm>
            <a:off x="8346521" y="2602791"/>
            <a:ext cx="35593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 smtClean="0"/>
              <a:t>Kurzfristig renditeorientiert,</a:t>
            </a:r>
          </a:p>
          <a:p>
            <a:r>
              <a:rPr lang="de-AT" dirty="0" smtClean="0"/>
              <a:t>Inkaufnahme des </a:t>
            </a:r>
            <a:r>
              <a:rPr lang="de-AT" dirty="0"/>
              <a:t>V</a:t>
            </a:r>
            <a:r>
              <a:rPr lang="de-AT" dirty="0" smtClean="0"/>
              <a:t>erlusts des eingesetzten Kapitals.</a:t>
            </a:r>
          </a:p>
        </p:txBody>
      </p:sp>
    </p:spTree>
    <p:extLst>
      <p:ext uri="{BB962C8B-B14F-4D97-AF65-F5344CB8AC3E}">
        <p14:creationId xmlns:p14="http://schemas.microsoft.com/office/powerpoint/2010/main" val="104251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56814"/>
            <a:ext cx="12276357" cy="8184238"/>
          </a:xfrm>
          <a:prstGeom prst="rect">
            <a:avLst/>
          </a:prstGeom>
        </p:spPr>
      </p:pic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3238139"/>
              </p:ext>
            </p:extLst>
          </p:nvPr>
        </p:nvGraphicFramePr>
        <p:xfrm>
          <a:off x="759793" y="2554756"/>
          <a:ext cx="10388498" cy="1925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2352">
                  <a:extLst>
                    <a:ext uri="{9D8B030D-6E8A-4147-A177-3AD203B41FA5}">
                      <a16:colId xmlns:a16="http://schemas.microsoft.com/office/drawing/2014/main" val="1044032138"/>
                    </a:ext>
                  </a:extLst>
                </a:gridCol>
                <a:gridCol w="1300069">
                  <a:extLst>
                    <a:ext uri="{9D8B030D-6E8A-4147-A177-3AD203B41FA5}">
                      <a16:colId xmlns:a16="http://schemas.microsoft.com/office/drawing/2014/main" val="2659810133"/>
                    </a:ext>
                  </a:extLst>
                </a:gridCol>
                <a:gridCol w="2312939">
                  <a:extLst>
                    <a:ext uri="{9D8B030D-6E8A-4147-A177-3AD203B41FA5}">
                      <a16:colId xmlns:a16="http://schemas.microsoft.com/office/drawing/2014/main" val="1620673974"/>
                    </a:ext>
                  </a:extLst>
                </a:gridCol>
                <a:gridCol w="2723138">
                  <a:extLst>
                    <a:ext uri="{9D8B030D-6E8A-4147-A177-3AD203B41FA5}">
                      <a16:colId xmlns:a16="http://schemas.microsoft.com/office/drawing/2014/main" val="24357370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AT" dirty="0" smtClean="0">
                          <a:solidFill>
                            <a:srgbClr val="66809E"/>
                          </a:solidFill>
                        </a:rPr>
                        <a:t>Wertpapier</a:t>
                      </a:r>
                      <a:endParaRPr lang="en-US" dirty="0">
                        <a:solidFill>
                          <a:srgbClr val="66809E"/>
                        </a:solidFill>
                      </a:endParaRPr>
                    </a:p>
                  </a:txBody>
                  <a:tcPr>
                    <a:solidFill>
                      <a:schemeClr val="tx1">
                        <a:alpha val="8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dirty="0" smtClean="0">
                          <a:solidFill>
                            <a:srgbClr val="66809E"/>
                          </a:solidFill>
                        </a:rPr>
                        <a:t>Stück</a:t>
                      </a:r>
                      <a:endParaRPr lang="en-US" dirty="0">
                        <a:solidFill>
                          <a:srgbClr val="66809E"/>
                        </a:solidFill>
                      </a:endParaRPr>
                    </a:p>
                  </a:txBody>
                  <a:tcPr>
                    <a:solidFill>
                      <a:schemeClr val="tx1">
                        <a:alpha val="8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dirty="0" smtClean="0">
                          <a:solidFill>
                            <a:srgbClr val="66809E"/>
                          </a:solidFill>
                        </a:rPr>
                        <a:t>Aktueller</a:t>
                      </a:r>
                      <a:r>
                        <a:rPr lang="de-AT" baseline="0" dirty="0" smtClean="0">
                          <a:solidFill>
                            <a:srgbClr val="66809E"/>
                          </a:solidFill>
                        </a:rPr>
                        <a:t> Kurs</a:t>
                      </a:r>
                      <a:endParaRPr lang="en-US" dirty="0">
                        <a:solidFill>
                          <a:srgbClr val="66809E"/>
                        </a:solidFill>
                      </a:endParaRPr>
                    </a:p>
                  </a:txBody>
                  <a:tcPr>
                    <a:solidFill>
                      <a:schemeClr val="tx1">
                        <a:alpha val="8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dirty="0" smtClean="0">
                          <a:solidFill>
                            <a:srgbClr val="66809E"/>
                          </a:solidFill>
                        </a:rPr>
                        <a:t>Summe</a:t>
                      </a:r>
                      <a:endParaRPr lang="en-US" dirty="0">
                        <a:solidFill>
                          <a:srgbClr val="66809E"/>
                        </a:solidFill>
                      </a:endParaRPr>
                    </a:p>
                  </a:txBody>
                  <a:tcPr>
                    <a:solidFill>
                      <a:schemeClr val="tx1">
                        <a:alpha val="83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8658283"/>
                  </a:ext>
                </a:extLst>
              </a:tr>
              <a:tr h="36261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+mn-lt"/>
                          <a:cs typeface="Calibri" panose="020F0502020204030204" pitchFamily="34" charset="0"/>
                        </a:rPr>
                        <a:t>&lt;%*</a:t>
                      </a:r>
                      <a:r>
                        <a:rPr lang="en-US" dirty="0" err="1" smtClean="0">
                          <a:latin typeface="+mn-lt"/>
                          <a:cs typeface="Calibri" panose="020F0502020204030204" pitchFamily="34" charset="0"/>
                        </a:rPr>
                        <a:t>Portfolio.Sharelist</a:t>
                      </a:r>
                      <a:r>
                        <a:rPr lang="en-US" dirty="0" smtClean="0">
                          <a:latin typeface="+mn-lt"/>
                          <a:cs typeface="Calibri" panose="020F0502020204030204" pitchFamily="34" charset="0"/>
                        </a:rPr>
                        <a:t>%&gt;</a:t>
                      </a:r>
                      <a:endParaRPr lang="en-US" dirty="0"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tx1">
                        <a:alpha val="8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>
                          <a:latin typeface="+mn-lt"/>
                          <a:cs typeface="Calibri" panose="020F0502020204030204" pitchFamily="34" charset="0"/>
                        </a:rPr>
                        <a:t>&lt;%*</a:t>
                      </a:r>
                      <a:r>
                        <a:rPr lang="en-US" dirty="0" err="1" smtClean="0">
                          <a:latin typeface="+mn-lt"/>
                          <a:cs typeface="Calibri" panose="020F0502020204030204" pitchFamily="34" charset="0"/>
                        </a:rPr>
                        <a:t>Portfolio.Quantity</a:t>
                      </a:r>
                      <a:r>
                        <a:rPr lang="en-US" dirty="0" smtClean="0">
                          <a:latin typeface="+mn-lt"/>
                          <a:cs typeface="Calibri" panose="020F0502020204030204" pitchFamily="34" charset="0"/>
                        </a:rPr>
                        <a:t>%&gt;</a:t>
                      </a:r>
                      <a:endParaRPr lang="en-US" dirty="0"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tx1">
                        <a:alpha val="8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>
                          <a:latin typeface="+mn-lt"/>
                          <a:cs typeface="Calibri" panose="020F0502020204030204" pitchFamily="34" charset="0"/>
                        </a:rPr>
                        <a:t>&lt;%*</a:t>
                      </a:r>
                      <a:r>
                        <a:rPr lang="en-US" dirty="0" err="1" smtClean="0">
                          <a:latin typeface="+mn-lt"/>
                          <a:cs typeface="Calibri" panose="020F0502020204030204" pitchFamily="34" charset="0"/>
                        </a:rPr>
                        <a:t>Portfolio.CurrentRate_formated</a:t>
                      </a:r>
                      <a:r>
                        <a:rPr lang="en-US" dirty="0" smtClean="0">
                          <a:latin typeface="+mn-lt"/>
                          <a:cs typeface="Calibri" panose="020F0502020204030204" pitchFamily="34" charset="0"/>
                        </a:rPr>
                        <a:t>%&gt;</a:t>
                      </a:r>
                      <a:r>
                        <a:rPr lang="en-US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€</a:t>
                      </a:r>
                      <a:endParaRPr 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tx1">
                        <a:alpha val="8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>
                          <a:latin typeface="+mn-lt"/>
                          <a:cs typeface="Calibri" panose="020F0502020204030204" pitchFamily="34" charset="0"/>
                        </a:rPr>
                        <a:t>&lt;%*</a:t>
                      </a:r>
                      <a:r>
                        <a:rPr lang="en-US" dirty="0" err="1" smtClean="0">
                          <a:latin typeface="+mn-lt"/>
                          <a:cs typeface="Calibri" panose="020F0502020204030204" pitchFamily="34" charset="0"/>
                        </a:rPr>
                        <a:t>Portfolio.SUM_Fortmated</a:t>
                      </a:r>
                      <a:r>
                        <a:rPr lang="en-US" dirty="0" smtClean="0">
                          <a:latin typeface="+mn-lt"/>
                          <a:cs typeface="Calibri" panose="020F0502020204030204" pitchFamily="34" charset="0"/>
                        </a:rPr>
                        <a:t>%&gt;</a:t>
                      </a:r>
                      <a:r>
                        <a:rPr lang="en-US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€</a:t>
                      </a:r>
                      <a:endParaRPr 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tx1">
                        <a:alpha val="83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01252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8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8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AT" b="1" dirty="0" smtClean="0">
                          <a:solidFill>
                            <a:srgbClr val="66809E"/>
                          </a:solidFill>
                        </a:rPr>
                        <a:t>Gesamtvermögen</a:t>
                      </a:r>
                      <a:endParaRPr lang="en-US" b="1" dirty="0">
                        <a:solidFill>
                          <a:srgbClr val="66809E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8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 smtClean="0">
                          <a:solidFill>
                            <a:srgbClr val="66809E"/>
                          </a:solidFill>
                        </a:rPr>
                        <a:t>&lt;%</a:t>
                      </a:r>
                      <a:r>
                        <a:rPr lang="en-US" b="1" dirty="0" err="1" smtClean="0">
                          <a:solidFill>
                            <a:srgbClr val="66809E"/>
                          </a:solidFill>
                        </a:rPr>
                        <a:t>TotalSum.TotalAmounFormated</a:t>
                      </a:r>
                      <a:r>
                        <a:rPr lang="en-US" b="1" dirty="0" smtClean="0">
                          <a:solidFill>
                            <a:srgbClr val="66809E"/>
                          </a:solidFill>
                        </a:rPr>
                        <a:t>%&gt; €</a:t>
                      </a:r>
                      <a:endParaRPr lang="en-US" b="1" dirty="0">
                        <a:solidFill>
                          <a:srgbClr val="66809E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83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8965285"/>
                  </a:ext>
                </a:extLst>
              </a:tr>
            </a:tbl>
          </a:graphicData>
        </a:graphic>
      </p:graphicFrame>
      <p:sp>
        <p:nvSpPr>
          <p:cNvPr id="15" name="Rechteck 14"/>
          <p:cNvSpPr/>
          <p:nvPr/>
        </p:nvSpPr>
        <p:spPr>
          <a:xfrm>
            <a:off x="7952" y="777066"/>
            <a:ext cx="12192000" cy="916561"/>
          </a:xfrm>
          <a:prstGeom prst="rect">
            <a:avLst/>
          </a:prstGeom>
          <a:solidFill>
            <a:schemeClr val="accent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-1" y="6329652"/>
            <a:ext cx="12276357" cy="528348"/>
          </a:xfrm>
          <a:prstGeom prst="rect">
            <a:avLst/>
          </a:prstGeom>
          <a:solidFill>
            <a:schemeClr val="accent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20" name="Grafik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2010" y="5228909"/>
            <a:ext cx="1363858" cy="1568011"/>
          </a:xfrm>
          <a:prstGeom prst="rect">
            <a:avLst/>
          </a:prstGeom>
        </p:spPr>
      </p:pic>
      <p:sp>
        <p:nvSpPr>
          <p:cNvPr id="11" name="Textfeld 10"/>
          <p:cNvSpPr txBox="1"/>
          <p:nvPr/>
        </p:nvSpPr>
        <p:spPr>
          <a:xfrm>
            <a:off x="119268" y="919485"/>
            <a:ext cx="11878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sz="3600" b="1" noProof="0" dirty="0" smtClean="0">
                <a:solidFill>
                  <a:prstClr val="white"/>
                </a:solidFill>
                <a:latin typeface="Century Gothic" panose="020B0502020202020204"/>
              </a:rPr>
              <a:t>Depot von</a:t>
            </a:r>
            <a:r>
              <a:rPr kumimoji="0" lang="de-AT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 &lt;%</a:t>
            </a:r>
            <a:r>
              <a:rPr kumimoji="0" lang="de-AT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CustomerData.Name</a:t>
            </a:r>
            <a:r>
              <a:rPr kumimoji="0" lang="de-AT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%&gt; tabellarisch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0" y="6457463"/>
            <a:ext cx="83314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&lt;%</a:t>
            </a:r>
            <a:r>
              <a:rPr lang="en-US" sz="1400" dirty="0" err="1" smtClean="0"/>
              <a:t>CustomerData.Name</a:t>
            </a:r>
            <a:r>
              <a:rPr lang="en-US" sz="1400" dirty="0" smtClean="0"/>
              <a:t>%&gt;&lt;%</a:t>
            </a:r>
            <a:r>
              <a:rPr lang="en-US" sz="1400" dirty="0" err="1" smtClean="0"/>
              <a:t>CustomerData.Academic_title</a:t>
            </a:r>
            <a:r>
              <a:rPr lang="en-US" sz="1400" dirty="0" smtClean="0"/>
              <a:t>%&gt;|&lt;%CustomerData.Adress_1%&gt;|&lt;%CustomerData.Adress_2%&gt;</a:t>
            </a:r>
            <a:endParaRPr lang="en-US" sz="1400" dirty="0"/>
          </a:p>
        </p:txBody>
      </p:sp>
      <p:sp>
        <p:nvSpPr>
          <p:cNvPr id="18" name="Textfeld 17"/>
          <p:cNvSpPr txBox="1"/>
          <p:nvPr/>
        </p:nvSpPr>
        <p:spPr>
          <a:xfrm>
            <a:off x="10456273" y="6581262"/>
            <a:ext cx="17893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000" dirty="0" err="1" smtClean="0">
                <a:latin typeface="Berlin Sans FB" panose="020E0602020502020306" pitchFamily="34" charset="0"/>
              </a:rPr>
              <a:t>Your</a:t>
            </a:r>
            <a:r>
              <a:rPr lang="de-AT" sz="1000" dirty="0" smtClean="0">
                <a:latin typeface="Berlin Sans FB" panose="020E0602020502020306" pitchFamily="34" charset="0"/>
              </a:rPr>
              <a:t> </a:t>
            </a:r>
            <a:r>
              <a:rPr lang="de-AT" sz="1000" dirty="0" err="1" smtClean="0">
                <a:latin typeface="Berlin Sans FB" panose="020E0602020502020306" pitchFamily="34" charset="0"/>
              </a:rPr>
              <a:t>money</a:t>
            </a:r>
            <a:r>
              <a:rPr lang="de-AT" sz="1000" dirty="0" smtClean="0">
                <a:latin typeface="Berlin Sans FB" panose="020E0602020502020306" pitchFamily="34" charset="0"/>
              </a:rPr>
              <a:t> in </a:t>
            </a:r>
            <a:r>
              <a:rPr lang="de-AT" sz="1000" dirty="0" err="1" smtClean="0">
                <a:latin typeface="Berlin Sans FB" panose="020E0602020502020306" pitchFamily="34" charset="0"/>
              </a:rPr>
              <a:t>safe</a:t>
            </a:r>
            <a:r>
              <a:rPr lang="de-AT" sz="1000" dirty="0" smtClean="0">
                <a:latin typeface="Berlin Sans FB" panose="020E0602020502020306" pitchFamily="34" charset="0"/>
              </a:rPr>
              <a:t> </a:t>
            </a:r>
            <a:r>
              <a:rPr lang="de-AT" sz="1000" dirty="0" err="1" smtClean="0">
                <a:latin typeface="Berlin Sans FB" panose="020E0602020502020306" pitchFamily="34" charset="0"/>
              </a:rPr>
              <a:t>hands</a:t>
            </a:r>
            <a:endParaRPr lang="en-US" sz="1000" dirty="0"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3247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fik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961"/>
          <a:stretch/>
        </p:blipFill>
        <p:spPr>
          <a:xfrm>
            <a:off x="0" y="-347289"/>
            <a:ext cx="12276357" cy="7205289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7952" y="777066"/>
            <a:ext cx="12192000" cy="916561"/>
          </a:xfrm>
          <a:prstGeom prst="rect">
            <a:avLst/>
          </a:prstGeom>
          <a:solidFill>
            <a:schemeClr val="accent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-1" y="6329652"/>
            <a:ext cx="12276357" cy="528348"/>
          </a:xfrm>
          <a:prstGeom prst="rect">
            <a:avLst/>
          </a:prstGeom>
          <a:solidFill>
            <a:schemeClr val="accent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19" name="Grafik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2010" y="5228909"/>
            <a:ext cx="1363858" cy="1568011"/>
          </a:xfrm>
          <a:prstGeom prst="rect">
            <a:avLst/>
          </a:prstGeom>
        </p:spPr>
      </p:pic>
      <p:sp>
        <p:nvSpPr>
          <p:cNvPr id="25" name="Diagonal liegende Ecken des Rechtecks abrunden 24"/>
          <p:cNvSpPr/>
          <p:nvPr/>
        </p:nvSpPr>
        <p:spPr>
          <a:xfrm>
            <a:off x="6900226" y="2107762"/>
            <a:ext cx="3552874" cy="3179299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29" name="Textfeld 28"/>
          <p:cNvSpPr txBox="1"/>
          <p:nvPr/>
        </p:nvSpPr>
        <p:spPr>
          <a:xfrm>
            <a:off x="7051668" y="2252834"/>
            <a:ext cx="342490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de-DE" sz="1600" dirty="0">
                <a:solidFill>
                  <a:prstClr val="white"/>
                </a:solidFill>
              </a:rPr>
              <a:t>Die Grafik zeigt Ihr aktuelles Finanzproduktverhältnis.</a:t>
            </a:r>
          </a:p>
          <a:p>
            <a:pPr lvl="0"/>
            <a:r>
              <a:rPr lang="de-DE" sz="1600" dirty="0">
                <a:solidFill>
                  <a:prstClr val="white"/>
                </a:solidFill>
              </a:rPr>
              <a:t>Um Schwankungen und Verluste bestmöglich zu vermeiden, empfehlen wir </a:t>
            </a:r>
            <a:r>
              <a:rPr lang="de-DE" sz="1600" dirty="0" smtClean="0">
                <a:solidFill>
                  <a:prstClr val="white"/>
                </a:solidFill>
              </a:rPr>
              <a:t>Ihnen, </a:t>
            </a:r>
            <a:r>
              <a:rPr lang="de-DE" sz="1600" dirty="0">
                <a:solidFill>
                  <a:prstClr val="white"/>
                </a:solidFill>
              </a:rPr>
              <a:t>Ihr Portfolio zu diversifizieren. Die Erfolgsbank </a:t>
            </a:r>
            <a:r>
              <a:rPr lang="de-DE" sz="1600" dirty="0" smtClean="0">
                <a:solidFill>
                  <a:prstClr val="white"/>
                </a:solidFill>
              </a:rPr>
              <a:t>AG wird ihnen einen </a:t>
            </a:r>
            <a:r>
              <a:rPr lang="de-DE" sz="1600" dirty="0">
                <a:solidFill>
                  <a:prstClr val="white"/>
                </a:solidFill>
              </a:rPr>
              <a:t>individuellen V</a:t>
            </a:r>
            <a:r>
              <a:rPr lang="de-DE" sz="1600" dirty="0" smtClean="0">
                <a:solidFill>
                  <a:prstClr val="white"/>
                </a:solidFill>
              </a:rPr>
              <a:t>orschlag unterbreiten, </a:t>
            </a:r>
            <a:r>
              <a:rPr lang="de-DE" sz="1600" dirty="0">
                <a:solidFill>
                  <a:prstClr val="white"/>
                </a:solidFill>
              </a:rPr>
              <a:t>der auf Ihren Vorgaben basiert und so Ihr persönliches Verlustrisiko minimiert.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22" name="Textfeld 21"/>
          <p:cNvSpPr txBox="1"/>
          <p:nvPr/>
        </p:nvSpPr>
        <p:spPr>
          <a:xfrm>
            <a:off x="0" y="6457463"/>
            <a:ext cx="83314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&lt;%</a:t>
            </a:r>
            <a:r>
              <a:rPr lang="en-US" sz="1400" dirty="0" err="1" smtClean="0"/>
              <a:t>CustomerData.Name</a:t>
            </a:r>
            <a:r>
              <a:rPr lang="en-US" sz="1400" dirty="0" smtClean="0"/>
              <a:t>%&gt;&lt;%</a:t>
            </a:r>
            <a:r>
              <a:rPr lang="en-US" sz="1400" dirty="0" err="1" smtClean="0"/>
              <a:t>CustomerData.Academic_title</a:t>
            </a:r>
            <a:r>
              <a:rPr lang="en-US" sz="1400" dirty="0" smtClean="0"/>
              <a:t>%&gt;|&lt;%CustomerData.Adress_1%&gt;|&lt;%CustomerData.Adress_2%&gt;</a:t>
            </a:r>
            <a:endParaRPr lang="en-US" sz="1400" dirty="0"/>
          </a:p>
        </p:txBody>
      </p:sp>
      <p:sp>
        <p:nvSpPr>
          <p:cNvPr id="23" name="Textfeld 22"/>
          <p:cNvSpPr txBox="1"/>
          <p:nvPr/>
        </p:nvSpPr>
        <p:spPr>
          <a:xfrm>
            <a:off x="10456273" y="6581262"/>
            <a:ext cx="17893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000" dirty="0" err="1" smtClean="0">
                <a:latin typeface="Berlin Sans FB" panose="020E0602020502020306" pitchFamily="34" charset="0"/>
              </a:rPr>
              <a:t>Your</a:t>
            </a:r>
            <a:r>
              <a:rPr lang="de-AT" sz="1000" dirty="0" smtClean="0">
                <a:latin typeface="Berlin Sans FB" panose="020E0602020502020306" pitchFamily="34" charset="0"/>
              </a:rPr>
              <a:t> </a:t>
            </a:r>
            <a:r>
              <a:rPr lang="de-AT" sz="1000" dirty="0" err="1" smtClean="0">
                <a:latin typeface="Berlin Sans FB" panose="020E0602020502020306" pitchFamily="34" charset="0"/>
              </a:rPr>
              <a:t>money</a:t>
            </a:r>
            <a:r>
              <a:rPr lang="de-AT" sz="1000" dirty="0" smtClean="0">
                <a:latin typeface="Berlin Sans FB" panose="020E0602020502020306" pitchFamily="34" charset="0"/>
              </a:rPr>
              <a:t> in </a:t>
            </a:r>
            <a:r>
              <a:rPr lang="de-AT" sz="1000" dirty="0" err="1" smtClean="0">
                <a:latin typeface="Berlin Sans FB" panose="020E0602020502020306" pitchFamily="34" charset="0"/>
              </a:rPr>
              <a:t>safe</a:t>
            </a:r>
            <a:r>
              <a:rPr lang="de-AT" sz="1000" dirty="0" smtClean="0">
                <a:latin typeface="Berlin Sans FB" panose="020E0602020502020306" pitchFamily="34" charset="0"/>
              </a:rPr>
              <a:t> </a:t>
            </a:r>
            <a:r>
              <a:rPr lang="de-AT" sz="1000" dirty="0" err="1" smtClean="0">
                <a:latin typeface="Berlin Sans FB" panose="020E0602020502020306" pitchFamily="34" charset="0"/>
              </a:rPr>
              <a:t>hands</a:t>
            </a:r>
            <a:endParaRPr lang="en-US" sz="1000" dirty="0">
              <a:latin typeface="Berlin Sans FB" panose="020E0602020502020306" pitchFamily="34" charset="0"/>
            </a:endParaRPr>
          </a:p>
        </p:txBody>
      </p:sp>
      <p:pic>
        <p:nvPicPr>
          <p:cNvPr id="5" name="Grafik 4" descr="&lt;par&gt;&lt;name&gt;&lt;![CDATA[Portfolio_Chart.Chart 8]]&gt;&lt;/name&gt;&lt;datafieldid&gt;1f8a4353-b52b-49e6-84da-78cbacf4e83f&lt;/datafieldid&gt;&lt;type&gt;image&lt;/type&gt;&lt;format&gt;&lt;![CDATA[320]]&gt;&lt;/format&gt;&lt;quality&gt;100&lt;/quality&gt;&lt;/par&gt;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1926" y="2107762"/>
            <a:ext cx="2019760" cy="533522"/>
          </a:xfrm>
          <a:prstGeom prst="rect">
            <a:avLst/>
          </a:prstGeom>
        </p:spPr>
      </p:pic>
      <p:sp>
        <p:nvSpPr>
          <p:cNvPr id="13" name="Textfeld 12"/>
          <p:cNvSpPr txBox="1"/>
          <p:nvPr/>
        </p:nvSpPr>
        <p:spPr>
          <a:xfrm>
            <a:off x="119268" y="919485"/>
            <a:ext cx="113568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3600" b="1" dirty="0" smtClean="0"/>
              <a:t>Ihr aktuelles Depot: Ist-Analyse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134067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56814"/>
            <a:ext cx="12276357" cy="8184238"/>
          </a:xfrm>
          <a:prstGeom prst="rect">
            <a:avLst/>
          </a:prstGeom>
        </p:spPr>
      </p:pic>
      <p:sp>
        <p:nvSpPr>
          <p:cNvPr id="3" name="Rechteck 2"/>
          <p:cNvSpPr/>
          <p:nvPr/>
        </p:nvSpPr>
        <p:spPr>
          <a:xfrm>
            <a:off x="7950" y="774650"/>
            <a:ext cx="12268405" cy="916561"/>
          </a:xfrm>
          <a:prstGeom prst="rect">
            <a:avLst/>
          </a:prstGeom>
          <a:solidFill>
            <a:schemeClr val="accent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25" name="Textfeld 24"/>
          <p:cNvSpPr txBox="1"/>
          <p:nvPr/>
        </p:nvSpPr>
        <p:spPr>
          <a:xfrm>
            <a:off x="119268" y="919485"/>
            <a:ext cx="113568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Performance Ihres Depots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5" name="Rechteck 14"/>
          <p:cNvSpPr/>
          <p:nvPr/>
        </p:nvSpPr>
        <p:spPr>
          <a:xfrm>
            <a:off x="-1" y="6329652"/>
            <a:ext cx="12276357" cy="528348"/>
          </a:xfrm>
          <a:prstGeom prst="rect">
            <a:avLst/>
          </a:prstGeom>
          <a:solidFill>
            <a:schemeClr val="accent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21" name="Diagonal liegende Ecken des Rechtecks abrunden 20"/>
          <p:cNvSpPr/>
          <p:nvPr/>
        </p:nvSpPr>
        <p:spPr>
          <a:xfrm>
            <a:off x="4357514" y="4601374"/>
            <a:ext cx="3192481" cy="528242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graphicFrame>
        <p:nvGraphicFramePr>
          <p:cNvPr id="18" name="Tabel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6992798"/>
              </p:ext>
            </p:extLst>
          </p:nvPr>
        </p:nvGraphicFramePr>
        <p:xfrm>
          <a:off x="4270443" y="4655845"/>
          <a:ext cx="4387174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4643">
                  <a:extLst>
                    <a:ext uri="{9D8B030D-6E8A-4147-A177-3AD203B41FA5}">
                      <a16:colId xmlns:a16="http://schemas.microsoft.com/office/drawing/2014/main" val="1575076123"/>
                    </a:ext>
                  </a:extLst>
                </a:gridCol>
                <a:gridCol w="2572531">
                  <a:extLst>
                    <a:ext uri="{9D8B030D-6E8A-4147-A177-3AD203B41FA5}">
                      <a16:colId xmlns:a16="http://schemas.microsoft.com/office/drawing/2014/main" val="5509057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de-AT" sz="2000" dirty="0" smtClean="0"/>
                        <a:t>Ihre</a:t>
                      </a:r>
                      <a:r>
                        <a:rPr lang="de-AT" sz="2000" baseline="0" dirty="0" smtClean="0"/>
                        <a:t> Rendite</a:t>
                      </a:r>
                      <a:r>
                        <a:rPr lang="de-AT" sz="2000" dirty="0" smtClean="0"/>
                        <a:t>: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&lt;%</a:t>
                      </a:r>
                      <a:r>
                        <a:rPr lang="en-US" sz="2000" dirty="0" err="1" smtClean="0"/>
                        <a:t>TotalSharholderReturn.TSR_Formated</a:t>
                      </a:r>
                      <a:r>
                        <a:rPr lang="en-US" sz="2000" dirty="0" smtClean="0"/>
                        <a:t>%&gt; %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8630389"/>
                  </a:ext>
                </a:extLst>
              </a:tr>
            </a:tbl>
          </a:graphicData>
        </a:graphic>
      </p:graphicFrame>
      <p:pic>
        <p:nvPicPr>
          <p:cNvPr id="28" name="Grafik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2010" y="5228909"/>
            <a:ext cx="1363858" cy="1568011"/>
          </a:xfrm>
          <a:prstGeom prst="rect">
            <a:avLst/>
          </a:prstGeom>
        </p:spPr>
      </p:pic>
      <p:sp>
        <p:nvSpPr>
          <p:cNvPr id="19" name="Diagonal liegende Ecken des Rechtecks abrunden 18"/>
          <p:cNvSpPr/>
          <p:nvPr/>
        </p:nvSpPr>
        <p:spPr>
          <a:xfrm>
            <a:off x="4357515" y="2137134"/>
            <a:ext cx="3192481" cy="2338908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20" name="Textfeld 19"/>
          <p:cNvSpPr txBox="1"/>
          <p:nvPr/>
        </p:nvSpPr>
        <p:spPr>
          <a:xfrm>
            <a:off x="4458438" y="2167718"/>
            <a:ext cx="315487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/>
              <a:t>Aus der linken Graphik entnehmen Sie die Performance Ihrer Aktien in diesem Jahr. In der rechten befindet sich die Gewinn und Verlust Rechnung der aktuellen Periode.</a:t>
            </a:r>
            <a:endParaRPr lang="en-US" dirty="0"/>
          </a:p>
        </p:txBody>
      </p:sp>
      <p:sp>
        <p:nvSpPr>
          <p:cNvPr id="17" name="Textfeld 16"/>
          <p:cNvSpPr txBox="1"/>
          <p:nvPr/>
        </p:nvSpPr>
        <p:spPr>
          <a:xfrm>
            <a:off x="0" y="6457463"/>
            <a:ext cx="83314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&lt;%</a:t>
            </a:r>
            <a:r>
              <a:rPr lang="en-US" sz="1400" dirty="0" err="1" smtClean="0"/>
              <a:t>CustomerData.Name</a:t>
            </a:r>
            <a:r>
              <a:rPr lang="en-US" sz="1400" dirty="0" smtClean="0"/>
              <a:t>%&gt;&lt;%</a:t>
            </a:r>
            <a:r>
              <a:rPr lang="en-US" sz="1400" dirty="0" err="1" smtClean="0"/>
              <a:t>CustomerData.Academic_title</a:t>
            </a:r>
            <a:r>
              <a:rPr lang="en-US" sz="1400" dirty="0" smtClean="0"/>
              <a:t>%&gt;|&lt;%CustomerData.Adress_1%&gt;|&lt;%CustomerData.Adress_2%&gt;</a:t>
            </a:r>
            <a:endParaRPr lang="en-US" sz="1400" dirty="0"/>
          </a:p>
        </p:txBody>
      </p:sp>
      <p:sp>
        <p:nvSpPr>
          <p:cNvPr id="22" name="Textfeld 21"/>
          <p:cNvSpPr txBox="1"/>
          <p:nvPr/>
        </p:nvSpPr>
        <p:spPr>
          <a:xfrm>
            <a:off x="10456273" y="6581262"/>
            <a:ext cx="17893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000" dirty="0" err="1" smtClean="0">
                <a:latin typeface="Berlin Sans FB" panose="020E0602020502020306" pitchFamily="34" charset="0"/>
              </a:rPr>
              <a:t>Your</a:t>
            </a:r>
            <a:r>
              <a:rPr lang="de-AT" sz="1000" dirty="0" smtClean="0">
                <a:latin typeface="Berlin Sans FB" panose="020E0602020502020306" pitchFamily="34" charset="0"/>
              </a:rPr>
              <a:t> </a:t>
            </a:r>
            <a:r>
              <a:rPr lang="de-AT" sz="1000" dirty="0" err="1" smtClean="0">
                <a:latin typeface="Berlin Sans FB" panose="020E0602020502020306" pitchFamily="34" charset="0"/>
              </a:rPr>
              <a:t>money</a:t>
            </a:r>
            <a:r>
              <a:rPr lang="de-AT" sz="1000" dirty="0" smtClean="0">
                <a:latin typeface="Berlin Sans FB" panose="020E0602020502020306" pitchFamily="34" charset="0"/>
              </a:rPr>
              <a:t> in </a:t>
            </a:r>
            <a:r>
              <a:rPr lang="de-AT" sz="1000" dirty="0" err="1" smtClean="0">
                <a:latin typeface="Berlin Sans FB" panose="020E0602020502020306" pitchFamily="34" charset="0"/>
              </a:rPr>
              <a:t>safe</a:t>
            </a:r>
            <a:r>
              <a:rPr lang="de-AT" sz="1000" dirty="0" smtClean="0">
                <a:latin typeface="Berlin Sans FB" panose="020E0602020502020306" pitchFamily="34" charset="0"/>
              </a:rPr>
              <a:t> </a:t>
            </a:r>
            <a:r>
              <a:rPr lang="de-AT" sz="1000" dirty="0" err="1" smtClean="0">
                <a:latin typeface="Berlin Sans FB" panose="020E0602020502020306" pitchFamily="34" charset="0"/>
              </a:rPr>
              <a:t>hands</a:t>
            </a:r>
            <a:endParaRPr lang="en-US" sz="1000" dirty="0">
              <a:latin typeface="Berlin Sans FB" panose="020E0602020502020306" pitchFamily="34" charset="0"/>
            </a:endParaRPr>
          </a:p>
        </p:txBody>
      </p:sp>
      <p:pic>
        <p:nvPicPr>
          <p:cNvPr id="5" name="Picture 4" descr="&lt;par&gt;&lt;name&gt;&lt;![CDATA[Portfolio_Chart.Chart 3]]&gt;&lt;/name&gt;&lt;datafieldid&gt;a5c4f6a9-3ba1-4169-a5c4-7b834c41da74&lt;/datafieldid&gt;&lt;type&gt;image&lt;/type&gt;&lt;format&gt;&lt;![CDATA[320]]&gt;&lt;/format&gt;&lt;quality&gt;100&lt;/quality&gt;&lt;/par&gt;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68" y="2133037"/>
            <a:ext cx="2019760" cy="533522"/>
          </a:xfrm>
          <a:prstGeom prst="rect">
            <a:avLst/>
          </a:prstGeom>
        </p:spPr>
      </p:pic>
      <p:pic>
        <p:nvPicPr>
          <p:cNvPr id="4" name="Picture 3" descr="&lt;par&gt;&lt;name&gt;&lt;![CDATA[Portfolio_Chart.Profit/loss]]&gt;&lt;/name&gt;&lt;datafieldid&gt;32bb0adb-5c3b-4224-a74e-60d948a4897e&lt;/datafieldid&gt;&lt;type&gt;image&lt;/type&gt;&lt;format&gt;&lt;![CDATA[320]]&gt;&lt;/format&gt;&lt;quality&gt;100&lt;/quality&gt;&lt;/par&gt;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0919" y="2133037"/>
            <a:ext cx="2019760" cy="53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798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56814"/>
            <a:ext cx="12276357" cy="8184238"/>
          </a:xfrm>
          <a:prstGeom prst="rect">
            <a:avLst/>
          </a:prstGeom>
        </p:spPr>
      </p:pic>
      <p:sp>
        <p:nvSpPr>
          <p:cNvPr id="3" name="Rechteck 2"/>
          <p:cNvSpPr/>
          <p:nvPr/>
        </p:nvSpPr>
        <p:spPr>
          <a:xfrm>
            <a:off x="7951" y="774650"/>
            <a:ext cx="12192000" cy="916561"/>
          </a:xfrm>
          <a:prstGeom prst="rect">
            <a:avLst/>
          </a:prstGeom>
          <a:solidFill>
            <a:schemeClr val="accent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4" name="Diagonal liegende Ecken des Rechtecks abrunden 13"/>
          <p:cNvSpPr/>
          <p:nvPr/>
        </p:nvSpPr>
        <p:spPr>
          <a:xfrm>
            <a:off x="109707" y="1993399"/>
            <a:ext cx="4130962" cy="2042069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230726" y="2046403"/>
            <a:ext cx="391003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Auf </a:t>
            </a:r>
            <a:r>
              <a:rPr lang="en-US" sz="2000" dirty="0" err="1"/>
              <a:t>Grund</a:t>
            </a:r>
            <a:r>
              <a:rPr lang="en-US" sz="2000" dirty="0"/>
              <a:t> </a:t>
            </a:r>
            <a:r>
              <a:rPr lang="en-US" sz="2000" dirty="0" err="1"/>
              <a:t>Ihrer</a:t>
            </a:r>
            <a:r>
              <a:rPr lang="en-US" sz="2000" dirty="0"/>
              <a:t> </a:t>
            </a:r>
            <a:r>
              <a:rPr lang="en-US" sz="2000" dirty="0" err="1"/>
              <a:t>persönlichen</a:t>
            </a:r>
            <a:r>
              <a:rPr lang="en-US" sz="2000" dirty="0"/>
              <a:t> </a:t>
            </a:r>
            <a:r>
              <a:rPr lang="en-US" sz="2000" dirty="0" err="1"/>
              <a:t>Risikopräferenzen</a:t>
            </a:r>
            <a:r>
              <a:rPr lang="en-US" sz="2000" dirty="0"/>
              <a:t>, </a:t>
            </a:r>
            <a:r>
              <a:rPr lang="en-US" sz="2000" dirty="0" err="1"/>
              <a:t>haben</a:t>
            </a:r>
            <a:r>
              <a:rPr lang="en-US" sz="2000" dirty="0"/>
              <a:t> </a:t>
            </a:r>
            <a:r>
              <a:rPr lang="en-US" sz="2000" dirty="0" err="1"/>
              <a:t>wir</a:t>
            </a:r>
            <a:r>
              <a:rPr lang="en-US" sz="2000" dirty="0"/>
              <a:t> </a:t>
            </a:r>
            <a:r>
              <a:rPr lang="en-US" sz="2000" dirty="0" err="1"/>
              <a:t>einen</a:t>
            </a:r>
            <a:r>
              <a:rPr lang="en-US" sz="2000" dirty="0"/>
              <a:t> </a:t>
            </a:r>
            <a:r>
              <a:rPr lang="en-US" sz="2000" dirty="0" err="1"/>
              <a:t>individuellen</a:t>
            </a:r>
            <a:r>
              <a:rPr lang="en-US" sz="2000" dirty="0"/>
              <a:t> und </a:t>
            </a:r>
            <a:r>
              <a:rPr lang="en-US" sz="2000" dirty="0" err="1"/>
              <a:t>verbesserten</a:t>
            </a:r>
            <a:r>
              <a:rPr lang="en-US" sz="2000" dirty="0"/>
              <a:t> </a:t>
            </a:r>
            <a:r>
              <a:rPr lang="en-US" sz="2000" dirty="0" err="1"/>
              <a:t>Streuungsvorschlag</a:t>
            </a:r>
            <a:r>
              <a:rPr lang="en-US" sz="2000" dirty="0"/>
              <a:t> </a:t>
            </a:r>
            <a:r>
              <a:rPr lang="en-US" sz="2000" dirty="0" err="1"/>
              <a:t>für</a:t>
            </a:r>
            <a:r>
              <a:rPr lang="en-US" sz="2000" dirty="0"/>
              <a:t> </a:t>
            </a:r>
            <a:r>
              <a:rPr lang="en-US" sz="2000" dirty="0" err="1"/>
              <a:t>Ihr</a:t>
            </a:r>
            <a:r>
              <a:rPr lang="en-US" sz="2000" dirty="0"/>
              <a:t> </a:t>
            </a:r>
            <a:r>
              <a:rPr lang="en-US" sz="2000" dirty="0" err="1"/>
              <a:t>aktuelles</a:t>
            </a:r>
            <a:r>
              <a:rPr lang="en-US" sz="2000" dirty="0"/>
              <a:t> Portfolio </a:t>
            </a:r>
            <a:r>
              <a:rPr lang="en-US" sz="2000" dirty="0" err="1"/>
              <a:t>berechnet</a:t>
            </a:r>
            <a:r>
              <a:rPr lang="en-US" sz="2000" dirty="0"/>
              <a:t>.</a:t>
            </a:r>
          </a:p>
        </p:txBody>
      </p:sp>
      <p:sp>
        <p:nvSpPr>
          <p:cNvPr id="15" name="Rechteck 14"/>
          <p:cNvSpPr/>
          <p:nvPr/>
        </p:nvSpPr>
        <p:spPr>
          <a:xfrm>
            <a:off x="-1" y="6329652"/>
            <a:ext cx="12276357" cy="528348"/>
          </a:xfrm>
          <a:prstGeom prst="rect">
            <a:avLst/>
          </a:prstGeom>
          <a:solidFill>
            <a:schemeClr val="accent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20" name="Grafik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2010" y="5228909"/>
            <a:ext cx="1363858" cy="1568011"/>
          </a:xfrm>
          <a:prstGeom prst="rect">
            <a:avLst/>
          </a:prstGeom>
        </p:spPr>
      </p:pic>
      <p:sp>
        <p:nvSpPr>
          <p:cNvPr id="17" name="Textfeld 16"/>
          <p:cNvSpPr txBox="1"/>
          <p:nvPr/>
        </p:nvSpPr>
        <p:spPr>
          <a:xfrm>
            <a:off x="0" y="6457463"/>
            <a:ext cx="83314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&lt;%</a:t>
            </a:r>
            <a:r>
              <a:rPr lang="en-US" sz="1400" dirty="0" err="1" smtClean="0"/>
              <a:t>CustomerData.Name</a:t>
            </a:r>
            <a:r>
              <a:rPr lang="en-US" sz="1400" dirty="0" smtClean="0"/>
              <a:t>%&gt;&lt;%</a:t>
            </a:r>
            <a:r>
              <a:rPr lang="en-US" sz="1400" dirty="0" err="1" smtClean="0"/>
              <a:t>CustomerData.Academic_title</a:t>
            </a:r>
            <a:r>
              <a:rPr lang="en-US" sz="1400" dirty="0" smtClean="0"/>
              <a:t>%&gt;|&lt;%CustomerData.Adress_1%&gt;|&lt;%CustomerData.Adress_2%&gt;</a:t>
            </a:r>
            <a:endParaRPr lang="en-US" sz="1400" dirty="0"/>
          </a:p>
        </p:txBody>
      </p:sp>
      <p:sp>
        <p:nvSpPr>
          <p:cNvPr id="18" name="Textfeld 17"/>
          <p:cNvSpPr txBox="1"/>
          <p:nvPr/>
        </p:nvSpPr>
        <p:spPr>
          <a:xfrm>
            <a:off x="10456273" y="6581262"/>
            <a:ext cx="17893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000" dirty="0" err="1" smtClean="0">
                <a:latin typeface="Berlin Sans FB" panose="020E0602020502020306" pitchFamily="34" charset="0"/>
              </a:rPr>
              <a:t>Your</a:t>
            </a:r>
            <a:r>
              <a:rPr lang="de-AT" sz="1000" dirty="0" smtClean="0">
                <a:latin typeface="Berlin Sans FB" panose="020E0602020502020306" pitchFamily="34" charset="0"/>
              </a:rPr>
              <a:t> </a:t>
            </a:r>
            <a:r>
              <a:rPr lang="de-AT" sz="1000" dirty="0" err="1" smtClean="0">
                <a:latin typeface="Berlin Sans FB" panose="020E0602020502020306" pitchFamily="34" charset="0"/>
              </a:rPr>
              <a:t>money</a:t>
            </a:r>
            <a:r>
              <a:rPr lang="de-AT" sz="1000" dirty="0" smtClean="0">
                <a:latin typeface="Berlin Sans FB" panose="020E0602020502020306" pitchFamily="34" charset="0"/>
              </a:rPr>
              <a:t> in </a:t>
            </a:r>
            <a:r>
              <a:rPr lang="de-AT" sz="1000" dirty="0" err="1" smtClean="0">
                <a:latin typeface="Berlin Sans FB" panose="020E0602020502020306" pitchFamily="34" charset="0"/>
              </a:rPr>
              <a:t>safe</a:t>
            </a:r>
            <a:r>
              <a:rPr lang="de-AT" sz="1000" dirty="0" smtClean="0">
                <a:latin typeface="Berlin Sans FB" panose="020E0602020502020306" pitchFamily="34" charset="0"/>
              </a:rPr>
              <a:t> </a:t>
            </a:r>
            <a:r>
              <a:rPr lang="de-AT" sz="1000" dirty="0" err="1" smtClean="0">
                <a:latin typeface="Berlin Sans FB" panose="020E0602020502020306" pitchFamily="34" charset="0"/>
              </a:rPr>
              <a:t>hands</a:t>
            </a:r>
            <a:endParaRPr lang="en-US" sz="1000" dirty="0">
              <a:latin typeface="Berlin Sans FB" panose="020E0602020502020306" pitchFamily="34" charset="0"/>
            </a:endParaRPr>
          </a:p>
        </p:txBody>
      </p:sp>
      <p:pic>
        <p:nvPicPr>
          <p:cNvPr id="23" name="Grafik 22" descr="&lt;par&gt;&lt;name&gt;&lt;![CDATA[Risk_Diversification.Diversification]]&gt;&lt;/name&gt;&lt;datafieldid&gt;f2e1303b-ad33-4481-ba11-38da5dc74abf&lt;/datafieldid&gt;&lt;type&gt;image&lt;/type&gt;&lt;format&gt;&lt;![CDATA[400]]&gt;&lt;/format&gt;&lt;quality&gt;100&lt;/quality&gt;&lt;/par&gt;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7449" y="1994697"/>
            <a:ext cx="2019760" cy="533522"/>
          </a:xfrm>
          <a:prstGeom prst="rect">
            <a:avLst/>
          </a:prstGeom>
        </p:spPr>
      </p:pic>
      <p:sp>
        <p:nvSpPr>
          <p:cNvPr id="19" name="Textfeld 18"/>
          <p:cNvSpPr txBox="1"/>
          <p:nvPr/>
        </p:nvSpPr>
        <p:spPr>
          <a:xfrm>
            <a:off x="5202670" y="1950857"/>
            <a:ext cx="418807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200" b="1" dirty="0" smtClean="0">
                <a:solidFill>
                  <a:schemeClr val="bg1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Individueller Streuungsvorschlag für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&lt;%</a:t>
            </a:r>
            <a:r>
              <a:rPr lang="en-US" sz="1400" b="1" dirty="0" err="1" smtClean="0">
                <a:solidFill>
                  <a:schemeClr val="bg1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CustomerData.Name</a:t>
            </a:r>
            <a:r>
              <a:rPr lang="en-US" sz="1400" b="1" dirty="0" smtClean="0">
                <a:solidFill>
                  <a:schemeClr val="bg1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%&gt;</a:t>
            </a:r>
            <a:endParaRPr lang="en-US" sz="1400" b="1" dirty="0">
              <a:solidFill>
                <a:schemeClr val="bg1"/>
              </a:solidFill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119268" y="919485"/>
            <a:ext cx="119870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3600" b="1" dirty="0" smtClean="0"/>
              <a:t>Vorschlag zur neuen Risikostreuung Ihres Portfolios 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541337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egment">
  <a:themeElements>
    <a:clrScheme name="Segment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egment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egment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0</TotalTime>
  <Words>665</Words>
  <Application>Microsoft Office PowerPoint</Application>
  <PresentationFormat>Breitbild</PresentationFormat>
  <Paragraphs>143</Paragraphs>
  <Slides>11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6" baseType="lpstr">
      <vt:lpstr>Berlin Sans FB</vt:lpstr>
      <vt:lpstr>Calibri</vt:lpstr>
      <vt:lpstr>Century Gothic</vt:lpstr>
      <vt:lpstr>Wingdings 3</vt:lpstr>
      <vt:lpstr>Segment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Fabian Huber</dc:creator>
  <cp:lastModifiedBy>Windows-Benutzer</cp:lastModifiedBy>
  <cp:revision>596</cp:revision>
  <dcterms:created xsi:type="dcterms:W3CDTF">2017-10-10T14:20:11Z</dcterms:created>
  <dcterms:modified xsi:type="dcterms:W3CDTF">2020-01-16T08:56:45Z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x42DataMap">
    <vt:lpwstr>Finanzanlage.dm</vt:lpwstr>
  </property>
</Properties>
</file>